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72" r:id="rId3"/>
    <p:sldId id="267" r:id="rId4"/>
    <p:sldId id="257" r:id="rId5"/>
    <p:sldId id="258" r:id="rId6"/>
    <p:sldId id="260" r:id="rId7"/>
    <p:sldId id="259" r:id="rId8"/>
    <p:sldId id="261" r:id="rId9"/>
    <p:sldId id="262" r:id="rId10"/>
    <p:sldId id="263" r:id="rId11"/>
    <p:sldId id="264" r:id="rId12"/>
    <p:sldId id="270" r:id="rId13"/>
    <p:sldId id="265" r:id="rId14"/>
    <p:sldId id="266" r:id="rId15"/>
    <p:sldId id="268" r:id="rId16"/>
    <p:sldId id="269" r:id="rId17"/>
    <p:sldId id="271"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C3D00"/>
    <a:srgbClr val="6C48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84409" autoAdjust="0"/>
  </p:normalViewPr>
  <p:slideViewPr>
    <p:cSldViewPr>
      <p:cViewPr varScale="1">
        <p:scale>
          <a:sx n="73" d="100"/>
          <a:sy n="73" d="100"/>
        </p:scale>
        <p:origin x="-127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20C892-00C1-4B87-9AF6-A829E23DFA18}" type="datetimeFigureOut">
              <a:rPr lang="ru-RU" smtClean="0"/>
              <a:pPr/>
              <a:t>02.03.2016</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6F7CF5-AAE4-42CF-A4F4-C4DEAA0440DC}" type="slidenum">
              <a:rPr lang="ru-RU" smtClean="0"/>
              <a:pPr/>
              <a:t>‹#›</a:t>
            </a:fld>
            <a:endParaRPr lang="ru-RU" dirty="0"/>
          </a:p>
        </p:txBody>
      </p:sp>
    </p:spTree>
    <p:extLst>
      <p:ext uri="{BB962C8B-B14F-4D97-AF65-F5344CB8AC3E}">
        <p14:creationId xmlns:p14="http://schemas.microsoft.com/office/powerpoint/2010/main" xmlns="" val="2100452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D6F7CF5-AAE4-42CF-A4F4-C4DEAA0440DC}" type="slidenum">
              <a:rPr lang="ru-RU" smtClean="0"/>
              <a:pPr/>
              <a:t>8</a:t>
            </a:fld>
            <a:endParaRPr lang="ru-RU"/>
          </a:p>
        </p:txBody>
      </p:sp>
    </p:spTree>
    <p:extLst>
      <p:ext uri="{BB962C8B-B14F-4D97-AF65-F5344CB8AC3E}">
        <p14:creationId xmlns:p14="http://schemas.microsoft.com/office/powerpoint/2010/main" xmlns="" val="2113929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02.03.2016</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02.03.2016</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6.jpeg"/><Relationship Id="rId4" Type="http://schemas.openxmlformats.org/officeDocument/2006/relationships/image" Target="../media/image25.gi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7.xml.rels><?xml version="1.0" encoding="UTF-8" standalone="yes"?>
<Relationships xmlns="http://schemas.openxmlformats.org/package/2006/relationships"><Relationship Id="rId8" Type="http://schemas.openxmlformats.org/officeDocument/2006/relationships/hyperlink" Target="http://www.afb.org/info/living-with-vision-loss/braille/what-is-braille/123" TargetMode="External"/><Relationship Id="rId3" Type="http://schemas.openxmlformats.org/officeDocument/2006/relationships/hyperlink" Target="http://www.motarjemonline.com/forum/showthread.php?542-History-of-Language&amp;langid=1" TargetMode="External"/><Relationship Id="rId7" Type="http://schemas.openxmlformats.org/officeDocument/2006/relationships/hyperlink" Target="https://en.wikipedia.org/wiki/Sign_language"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hyperlink" Target="http://www.edudemic.com/language-quiz/" TargetMode="External"/><Relationship Id="rId5" Type="http://schemas.openxmlformats.org/officeDocument/2006/relationships/hyperlink" Target="http://www.daytranslations.com/world-languages" TargetMode="External"/><Relationship Id="rId4" Type="http://schemas.openxmlformats.org/officeDocument/2006/relationships/hyperlink" Target="http://www.linguisticsociety.org/content/how-did-language-begin" TargetMode="External"/><Relationship Id="rId9"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image" Target="../media/image1.jpeg"/><Relationship Id="rId16"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5" Type="http://schemas.openxmlformats.org/officeDocument/2006/relationships/slide" Target="slide1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slide" Target="slide3.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2.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3" name="Прямоугольник 2"/>
          <p:cNvSpPr/>
          <p:nvPr/>
        </p:nvSpPr>
        <p:spPr>
          <a:xfrm>
            <a:off x="1526935" y="1596951"/>
            <a:ext cx="6090129" cy="2554545"/>
          </a:xfrm>
          <a:prstGeom prst="rect">
            <a:avLst/>
          </a:prstGeom>
          <a:noFill/>
        </p:spPr>
        <p:txBody>
          <a:bodyPr wrap="none" lIns="91440" tIns="45720" rIns="91440" bIns="45720">
            <a:spAutoFit/>
          </a:bodyPr>
          <a:lstStyle/>
          <a:p>
            <a:pPr algn="ctr"/>
            <a:r>
              <a:rPr lang="en-US" sz="8000" dirty="0" smtClean="0">
                <a:ln w="28575">
                  <a:solidFill>
                    <a:srgbClr val="FFC000"/>
                  </a:solidFill>
                </a:ln>
                <a:solidFill>
                  <a:schemeClr val="accent6">
                    <a:lumMod val="50000"/>
                  </a:schemeClr>
                </a:solidFill>
                <a:latin typeface="Stencil" pitchFamily="82" charset="0"/>
              </a:rPr>
              <a:t>World’s</a:t>
            </a:r>
            <a:endParaRPr lang="ru-RU" sz="8000" dirty="0">
              <a:ln w="28575">
                <a:solidFill>
                  <a:srgbClr val="FFC000"/>
                </a:solidFill>
              </a:ln>
              <a:solidFill>
                <a:schemeClr val="accent6">
                  <a:lumMod val="50000"/>
                </a:schemeClr>
              </a:solidFill>
              <a:latin typeface="Stencil" pitchFamily="82" charset="0"/>
            </a:endParaRPr>
          </a:p>
          <a:p>
            <a:pPr algn="ctr"/>
            <a:r>
              <a:rPr lang="en-US" sz="8000" dirty="0" smtClean="0">
                <a:ln w="28575">
                  <a:solidFill>
                    <a:srgbClr val="FFC000"/>
                  </a:solidFill>
                </a:ln>
                <a:solidFill>
                  <a:schemeClr val="accent6">
                    <a:lumMod val="50000"/>
                  </a:schemeClr>
                </a:solidFill>
                <a:latin typeface="Stencil" pitchFamily="82" charset="0"/>
              </a:rPr>
              <a:t> </a:t>
            </a:r>
            <a:r>
              <a:rPr lang="en-US" sz="8000" dirty="0">
                <a:ln w="28575">
                  <a:solidFill>
                    <a:srgbClr val="FFC000"/>
                  </a:solidFill>
                </a:ln>
                <a:solidFill>
                  <a:schemeClr val="accent6">
                    <a:lumMod val="50000"/>
                  </a:schemeClr>
                </a:solidFill>
                <a:latin typeface="Stencil" pitchFamily="82" charset="0"/>
              </a:rPr>
              <a:t>Languages</a:t>
            </a:r>
            <a:endParaRPr lang="ru-RU" sz="8000" dirty="0">
              <a:ln w="28575">
                <a:solidFill>
                  <a:srgbClr val="FFC000"/>
                </a:solidFill>
              </a:ln>
              <a:solidFill>
                <a:schemeClr val="accent6">
                  <a:lumMod val="50000"/>
                </a:schemeClr>
              </a:solidFill>
            </a:endParaRPr>
          </a:p>
        </p:txBody>
      </p:sp>
      <p:sp>
        <p:nvSpPr>
          <p:cNvPr id="5" name="Прямоугольник 4"/>
          <p:cNvSpPr/>
          <p:nvPr/>
        </p:nvSpPr>
        <p:spPr>
          <a:xfrm>
            <a:off x="0" y="0"/>
            <a:ext cx="9144000" cy="692696"/>
          </a:xfrm>
          <a:prstGeom prst="rect">
            <a:avLst/>
          </a:prstGeom>
          <a:solidFill>
            <a:srgbClr val="6C4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0" y="692696"/>
            <a:ext cx="9144000" cy="1303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310255" y="115515"/>
            <a:ext cx="8523487" cy="461665"/>
          </a:xfrm>
          <a:prstGeom prst="rect">
            <a:avLst/>
          </a:prstGeom>
        </p:spPr>
        <p:txBody>
          <a:bodyPr wrap="none">
            <a:spAutoFit/>
          </a:bodyPr>
          <a:lstStyle/>
          <a:p>
            <a:pPr algn="ctr"/>
            <a:r>
              <a:rPr lang="ru-RU" sz="2400" dirty="0" smtClean="0">
                <a:ln>
                  <a:solidFill>
                    <a:schemeClr val="accent6">
                      <a:lumMod val="60000"/>
                      <a:lumOff val="40000"/>
                    </a:schemeClr>
                  </a:solidFill>
                </a:ln>
                <a:solidFill>
                  <a:srgbClr val="FFC000"/>
                </a:solidFill>
                <a:latin typeface="Arial Black" panose="020B0A04020102020204" pitchFamily="34" charset="0"/>
              </a:rPr>
              <a:t>ШКОЛА ПРИ ПОСОЛЬСТВЕ РОССИИ В ИЗРАИЛЕ</a:t>
            </a:r>
            <a:endParaRPr lang="ru-RU" sz="2400" dirty="0">
              <a:solidFill>
                <a:srgbClr val="FFC000"/>
              </a:solidFill>
              <a:latin typeface="Arial Black" panose="020B0A04020102020204" pitchFamily="34" charset="0"/>
            </a:endParaRPr>
          </a:p>
        </p:txBody>
      </p:sp>
      <p:sp>
        <p:nvSpPr>
          <p:cNvPr id="10" name="Содержимое 2"/>
          <p:cNvSpPr txBox="1">
            <a:spLocks/>
          </p:cNvSpPr>
          <p:nvPr/>
        </p:nvSpPr>
        <p:spPr>
          <a:xfrm>
            <a:off x="5148064" y="6062117"/>
            <a:ext cx="4104456" cy="597724"/>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Font typeface="Arial" pitchFamily="34" charset="0"/>
              <a:buNone/>
            </a:pPr>
            <a:r>
              <a:rPr lang="ru-RU" sz="1400" b="1" dirty="0" smtClean="0">
                <a:solidFill>
                  <a:srgbClr val="FFC000"/>
                </a:solidFill>
                <a:latin typeface="Arial" pitchFamily="34" charset="0"/>
                <a:cs typeface="Arial" pitchFamily="34" charset="0"/>
              </a:rPr>
              <a:t>Руководитель проекта: </a:t>
            </a:r>
          </a:p>
          <a:p>
            <a:pPr algn="just">
              <a:buFont typeface="Arial" pitchFamily="34" charset="0"/>
              <a:buNone/>
            </a:pPr>
            <a:r>
              <a:rPr lang="ru-RU" sz="1400" b="1" dirty="0" smtClean="0">
                <a:solidFill>
                  <a:srgbClr val="FFC000"/>
                </a:solidFill>
                <a:latin typeface="Arial" pitchFamily="34" charset="0"/>
                <a:cs typeface="Arial" pitchFamily="34" charset="0"/>
              </a:rPr>
              <a:t>Свищева А.М., учитель английского языка</a:t>
            </a:r>
            <a:endParaRPr lang="ru-RU" sz="1400" dirty="0">
              <a:solidFill>
                <a:srgbClr val="FFC000"/>
              </a:solidFill>
            </a:endParaRPr>
          </a:p>
        </p:txBody>
      </p:sp>
      <p:sp>
        <p:nvSpPr>
          <p:cNvPr id="11" name="Прямоугольник 10"/>
          <p:cNvSpPr/>
          <p:nvPr/>
        </p:nvSpPr>
        <p:spPr>
          <a:xfrm>
            <a:off x="6156176" y="5331163"/>
            <a:ext cx="2808542" cy="523220"/>
          </a:xfrm>
          <a:prstGeom prst="rect">
            <a:avLst/>
          </a:prstGeom>
        </p:spPr>
        <p:txBody>
          <a:bodyPr wrap="square">
            <a:spAutoFit/>
          </a:bodyPr>
          <a:lstStyle/>
          <a:p>
            <a:pPr algn="just"/>
            <a:r>
              <a:rPr lang="ru-RU" sz="1400" b="1" dirty="0" smtClean="0">
                <a:solidFill>
                  <a:srgbClr val="FFC000"/>
                </a:solidFill>
                <a:latin typeface="Arial" pitchFamily="34" charset="0"/>
                <a:cs typeface="Arial" pitchFamily="34" charset="0"/>
              </a:rPr>
              <a:t>Проект выполнил:</a:t>
            </a:r>
          </a:p>
          <a:p>
            <a:pPr algn="just"/>
            <a:r>
              <a:rPr lang="ru-RU" sz="1400" b="1" dirty="0" err="1" smtClean="0">
                <a:solidFill>
                  <a:srgbClr val="FFC000"/>
                </a:solidFill>
                <a:latin typeface="Arial" pitchFamily="34" charset="0"/>
                <a:cs typeface="Arial" pitchFamily="34" charset="0"/>
              </a:rPr>
              <a:t>Букебаев</a:t>
            </a:r>
            <a:r>
              <a:rPr lang="ru-RU" sz="1400" b="1" dirty="0" smtClean="0">
                <a:solidFill>
                  <a:srgbClr val="FFC000"/>
                </a:solidFill>
                <a:latin typeface="Arial" pitchFamily="34" charset="0"/>
                <a:cs typeface="Arial" pitchFamily="34" charset="0"/>
              </a:rPr>
              <a:t> </a:t>
            </a:r>
            <a:r>
              <a:rPr lang="ru-RU" sz="1400" b="1" dirty="0" err="1" smtClean="0">
                <a:solidFill>
                  <a:srgbClr val="FFC000"/>
                </a:solidFill>
                <a:latin typeface="Arial" pitchFamily="34" charset="0"/>
                <a:cs typeface="Arial" pitchFamily="34" charset="0"/>
              </a:rPr>
              <a:t>Жандос</a:t>
            </a:r>
            <a:r>
              <a:rPr lang="ru-RU" sz="1400" b="1" dirty="0" smtClean="0">
                <a:solidFill>
                  <a:srgbClr val="FFC000"/>
                </a:solidFill>
                <a:latin typeface="Arial" pitchFamily="34" charset="0"/>
                <a:cs typeface="Arial" pitchFamily="34" charset="0"/>
              </a:rPr>
              <a:t> (10 класс)</a:t>
            </a:r>
          </a:p>
        </p:txBody>
      </p:sp>
    </p:spTree>
  </p:cSld>
  <p:clrMapOvr>
    <a:masterClrMapping/>
  </p:clrMapOvr>
  <p:transition spd="med" advTm="2527">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000"/>
                                        <p:tgtEl>
                                          <p:spTgt spid="11"/>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2" name="Заголовок 1"/>
          <p:cNvSpPr>
            <a:spLocks noGrp="1"/>
          </p:cNvSpPr>
          <p:nvPr>
            <p:ph type="title"/>
          </p:nvPr>
        </p:nvSpPr>
        <p:spPr>
          <a:xfrm>
            <a:off x="4426605" y="980728"/>
            <a:ext cx="4608512" cy="1127048"/>
          </a:xfrm>
        </p:spPr>
        <p:style>
          <a:lnRef idx="0">
            <a:schemeClr val="accent6"/>
          </a:lnRef>
          <a:fillRef idx="3">
            <a:schemeClr val="accent6"/>
          </a:fillRef>
          <a:effectRef idx="3">
            <a:schemeClr val="accent6"/>
          </a:effectRef>
          <a:fontRef idx="minor">
            <a:schemeClr val="lt1"/>
          </a:fontRef>
        </p:style>
        <p:txBody>
          <a:bodyPr>
            <a:normAutofit fontScale="90000"/>
          </a:bodyPr>
          <a:lstStyle/>
          <a:p>
            <a:r>
              <a:rPr lang="en-US" b="1" dirty="0" smtClean="0">
                <a:solidFill>
                  <a:schemeClr val="tx1">
                    <a:lumMod val="95000"/>
                    <a:lumOff val="5000"/>
                  </a:schemeClr>
                </a:solidFill>
                <a:latin typeface="Times New Roman" pitchFamily="18" charset="0"/>
                <a:cs typeface="Times New Roman" pitchFamily="18" charset="0"/>
              </a:rPr>
              <a:t>Fast </a:t>
            </a:r>
            <a:r>
              <a:rPr lang="en-US" b="1" dirty="0">
                <a:solidFill>
                  <a:schemeClr val="tx1">
                    <a:lumMod val="95000"/>
                    <a:lumOff val="5000"/>
                  </a:schemeClr>
                </a:solidFill>
                <a:latin typeface="Times New Roman" pitchFamily="18" charset="0"/>
                <a:cs typeface="Times New Roman" pitchFamily="18" charset="0"/>
              </a:rPr>
              <a:t>d</a:t>
            </a:r>
            <a:r>
              <a:rPr lang="en-US" b="1" dirty="0" smtClean="0">
                <a:solidFill>
                  <a:schemeClr val="tx1">
                    <a:lumMod val="95000"/>
                    <a:lumOff val="5000"/>
                  </a:schemeClr>
                </a:solidFill>
                <a:latin typeface="Times New Roman" pitchFamily="18" charset="0"/>
                <a:cs typeface="Times New Roman" pitchFamily="18" charset="0"/>
              </a:rPr>
              <a:t>isappearing </a:t>
            </a:r>
            <a:r>
              <a:rPr lang="en-US" b="1" dirty="0">
                <a:solidFill>
                  <a:schemeClr val="tx1">
                    <a:lumMod val="95000"/>
                    <a:lumOff val="5000"/>
                  </a:schemeClr>
                </a:solidFill>
                <a:latin typeface="Times New Roman" pitchFamily="18" charset="0"/>
                <a:cs typeface="Times New Roman" pitchFamily="18" charset="0"/>
              </a:rPr>
              <a:t>l</a:t>
            </a:r>
            <a:r>
              <a:rPr lang="en-US" b="1" dirty="0" smtClean="0">
                <a:solidFill>
                  <a:schemeClr val="tx1">
                    <a:lumMod val="95000"/>
                    <a:lumOff val="5000"/>
                  </a:schemeClr>
                </a:solidFill>
                <a:latin typeface="Times New Roman" pitchFamily="18" charset="0"/>
                <a:cs typeface="Times New Roman" pitchFamily="18" charset="0"/>
              </a:rPr>
              <a:t>anguages</a:t>
            </a:r>
            <a:endParaRPr lang="ru-RU" dirty="0">
              <a:solidFill>
                <a:schemeClr val="tx1">
                  <a:lumMod val="95000"/>
                  <a:lumOff val="5000"/>
                </a:schemeClr>
              </a:solidFill>
              <a:latin typeface="Times New Roman" pitchFamily="18" charset="0"/>
              <a:cs typeface="Times New Roman" pitchFamily="18" charset="0"/>
            </a:endParaRPr>
          </a:p>
        </p:txBody>
      </p:sp>
      <p:sp>
        <p:nvSpPr>
          <p:cNvPr id="5" name="Содержимое 4"/>
          <p:cNvSpPr>
            <a:spLocks noGrp="1"/>
          </p:cNvSpPr>
          <p:nvPr>
            <p:ph idx="1"/>
          </p:nvPr>
        </p:nvSpPr>
        <p:spPr>
          <a:xfrm>
            <a:off x="108194" y="980728"/>
            <a:ext cx="4210218" cy="5256584"/>
          </a:xfrm>
        </p:spPr>
        <p:style>
          <a:lnRef idx="0">
            <a:schemeClr val="accent6"/>
          </a:lnRef>
          <a:fillRef idx="3">
            <a:schemeClr val="accent6"/>
          </a:fillRef>
          <a:effectRef idx="3">
            <a:schemeClr val="accent6"/>
          </a:effectRef>
          <a:fontRef idx="minor">
            <a:schemeClr val="lt1"/>
          </a:fontRef>
        </p:style>
        <p:txBody>
          <a:bodyPr>
            <a:noAutofit/>
          </a:bodyPr>
          <a:lstStyle/>
          <a:p>
            <a:endParaRPr lang="ru-RU" sz="1800" dirty="0" smtClean="0">
              <a:solidFill>
                <a:schemeClr val="tx1">
                  <a:lumMod val="95000"/>
                  <a:lumOff val="5000"/>
                </a:schemeClr>
              </a:solidFill>
              <a:latin typeface="Times New Roman" pitchFamily="18" charset="0"/>
              <a:cs typeface="Times New Roman" pitchFamily="18" charset="0"/>
            </a:endParaRPr>
          </a:p>
          <a:p>
            <a:pPr algn="just"/>
            <a:r>
              <a:rPr lang="en-US" sz="1800" dirty="0" smtClean="0">
                <a:solidFill>
                  <a:schemeClr val="tx1">
                    <a:lumMod val="95000"/>
                    <a:lumOff val="5000"/>
                  </a:schemeClr>
                </a:solidFill>
                <a:latin typeface="Times New Roman" pitchFamily="18" charset="0"/>
                <a:cs typeface="Times New Roman" pitchFamily="18" charset="0"/>
              </a:rPr>
              <a:t>About 25% of the world’s languages have less than a thousand speakers, and </a:t>
            </a:r>
            <a:r>
              <a:rPr lang="en-US" sz="1800" b="1" dirty="0" smtClean="0">
                <a:solidFill>
                  <a:schemeClr val="tx1"/>
                </a:solidFill>
                <a:latin typeface="Times New Roman" pitchFamily="18" charset="0"/>
                <a:cs typeface="Times New Roman" pitchFamily="18" charset="0"/>
              </a:rPr>
              <a:t>linguists are estimating that nearly half of the world’s languages will disappear within the next century</a:t>
            </a:r>
            <a:r>
              <a:rPr lang="en-US" sz="1800" dirty="0" smtClean="0">
                <a:solidFill>
                  <a:schemeClr val="tx1">
                    <a:lumMod val="95000"/>
                    <a:lumOff val="5000"/>
                  </a:schemeClr>
                </a:solidFill>
                <a:latin typeface="Times New Roman" pitchFamily="18" charset="0"/>
                <a:cs typeface="Times New Roman" pitchFamily="18" charset="0"/>
              </a:rPr>
              <a:t>. </a:t>
            </a:r>
          </a:p>
          <a:p>
            <a:pPr algn="just"/>
            <a:r>
              <a:rPr lang="en-US" sz="1800" dirty="0" smtClean="0">
                <a:solidFill>
                  <a:schemeClr val="tx1">
                    <a:lumMod val="95000"/>
                    <a:lumOff val="5000"/>
                  </a:schemeClr>
                </a:solidFill>
                <a:latin typeface="Times New Roman" pitchFamily="18" charset="0"/>
                <a:cs typeface="Times New Roman" pitchFamily="18" charset="0"/>
              </a:rPr>
              <a:t>The loss of so many languages is concerning for experts and the cause of many debates among linguists. </a:t>
            </a:r>
          </a:p>
          <a:p>
            <a:pPr algn="just"/>
            <a:r>
              <a:rPr lang="en-US" sz="1800" b="1" dirty="0" smtClean="0">
                <a:solidFill>
                  <a:schemeClr val="tx1"/>
                </a:solidFill>
                <a:latin typeface="Times New Roman" pitchFamily="18" charset="0"/>
                <a:cs typeface="Times New Roman" pitchFamily="18" charset="0"/>
              </a:rPr>
              <a:t>Some argue that the disappearance of languages, like people, is a natural process and that, while some languages naturally die, new ones are</a:t>
            </a:r>
            <a:r>
              <a:rPr lang="en-US" sz="1800" b="1" dirty="0" smtClean="0">
                <a:solidFill>
                  <a:srgbClr val="FF0000"/>
                </a:solidFill>
                <a:latin typeface="Times New Roman" pitchFamily="18" charset="0"/>
                <a:cs typeface="Times New Roman" pitchFamily="18" charset="0"/>
              </a:rPr>
              <a:t> </a:t>
            </a:r>
            <a:r>
              <a:rPr lang="en-US" sz="1800" b="1" dirty="0" smtClean="0">
                <a:solidFill>
                  <a:schemeClr val="tx1"/>
                </a:solidFill>
                <a:latin typeface="Times New Roman" pitchFamily="18" charset="0"/>
                <a:cs typeface="Times New Roman" pitchFamily="18" charset="0"/>
              </a:rPr>
              <a:t>born</a:t>
            </a:r>
            <a:r>
              <a:rPr lang="en-US" sz="1800" dirty="0" smtClean="0">
                <a:solidFill>
                  <a:schemeClr val="tx1">
                    <a:lumMod val="95000"/>
                    <a:lumOff val="5000"/>
                  </a:schemeClr>
                </a:solidFill>
                <a:latin typeface="Times New Roman" pitchFamily="18" charset="0"/>
                <a:cs typeface="Times New Roman" pitchFamily="18" charset="0"/>
              </a:rPr>
              <a:t>, as in the case of Hebrew. </a:t>
            </a:r>
          </a:p>
          <a:p>
            <a:pPr algn="just"/>
            <a:r>
              <a:rPr lang="en-US" sz="1800" dirty="0" smtClean="0">
                <a:solidFill>
                  <a:schemeClr val="tx1">
                    <a:lumMod val="95000"/>
                    <a:lumOff val="5000"/>
                  </a:schemeClr>
                </a:solidFill>
                <a:latin typeface="Times New Roman" pitchFamily="18" charset="0"/>
                <a:cs typeface="Times New Roman" pitchFamily="18" charset="0"/>
              </a:rPr>
              <a:t>Others though, question the wisdom in abandoning a language for one that is more economically influential.</a:t>
            </a:r>
            <a:r>
              <a:rPr lang="en-US" sz="1800" dirty="0" smtClean="0">
                <a:solidFill>
                  <a:schemeClr val="tx1">
                    <a:lumMod val="95000"/>
                    <a:lumOff val="5000"/>
                  </a:schemeClr>
                </a:solidFill>
              </a:rPr>
              <a:t/>
            </a:r>
            <a:br>
              <a:rPr lang="en-US" sz="1800" dirty="0" smtClean="0">
                <a:solidFill>
                  <a:schemeClr val="tx1">
                    <a:lumMod val="95000"/>
                    <a:lumOff val="5000"/>
                  </a:schemeClr>
                </a:solidFill>
              </a:rPr>
            </a:br>
            <a:endParaRPr lang="ru-RU" sz="1800" dirty="0">
              <a:solidFill>
                <a:schemeClr val="tx1">
                  <a:lumMod val="95000"/>
                  <a:lumOff val="5000"/>
                </a:schemeClr>
              </a:solidFill>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426606" y="2264330"/>
            <a:ext cx="4608512" cy="3972981"/>
          </a:xfrm>
          <a:prstGeom prst="rect">
            <a:avLst/>
          </a:prstGeom>
        </p:spPr>
      </p:pic>
      <p:pic>
        <p:nvPicPr>
          <p:cNvPr id="4" name="Рисунок 3"/>
          <p:cNvPicPr>
            <a:picLocks noChangeAspect="1"/>
          </p:cNvPicPr>
          <p:nvPr/>
        </p:nvPicPr>
        <p:blipFill>
          <a:blip r:embed="rId4" cstate="print"/>
          <a:stretch>
            <a:fillRect/>
          </a:stretch>
        </p:blipFill>
        <p:spPr>
          <a:xfrm>
            <a:off x="-793" y="0"/>
            <a:ext cx="9144793" cy="823031"/>
          </a:xfrm>
          <a:prstGeom prst="rect">
            <a:avLst/>
          </a:prstGeom>
        </p:spPr>
      </p:pic>
      <p:sp>
        <p:nvSpPr>
          <p:cNvPr id="8" name="Прямоугольник 7"/>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5" action="ppaction://hlinksldjump"/>
              </a:rPr>
              <a:t>Conte</a:t>
            </a:r>
            <a:r>
              <a:rPr lang="en-US" b="1" u="sng" dirty="0" smtClean="0">
                <a:solidFill>
                  <a:schemeClr val="tx1"/>
                </a:solidFill>
                <a:hlinkClick r:id="rId5" action="ppaction://hlinksldjump"/>
              </a:rPr>
              <a:t>n</a:t>
            </a:r>
            <a:r>
              <a:rPr lang="en-US" b="1" u="sng" dirty="0" smtClean="0">
                <a:solidFill>
                  <a:schemeClr val="accent2">
                    <a:lumMod val="75000"/>
                  </a:schemeClr>
                </a:solidFill>
                <a:hlinkClick r:id="rId5"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p:transition spd="slow" advTm="3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wipe(down)">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2" name="Заголовок 1"/>
          <p:cNvSpPr>
            <a:spLocks noGrp="1"/>
          </p:cNvSpPr>
          <p:nvPr>
            <p:ph type="title"/>
          </p:nvPr>
        </p:nvSpPr>
        <p:spPr>
          <a:xfrm>
            <a:off x="529101" y="921988"/>
            <a:ext cx="8229600" cy="863631"/>
          </a:xfrm>
        </p:spPr>
        <p:style>
          <a:lnRef idx="0">
            <a:schemeClr val="accent6"/>
          </a:lnRef>
          <a:fillRef idx="3">
            <a:schemeClr val="accent6"/>
          </a:fillRef>
          <a:effectRef idx="3">
            <a:schemeClr val="accent6"/>
          </a:effectRef>
          <a:fontRef idx="minor">
            <a:schemeClr val="lt1"/>
          </a:fontRef>
        </p:style>
        <p:txBody>
          <a:bodyPr>
            <a:normAutofit/>
          </a:bodyPr>
          <a:lstStyle/>
          <a:p>
            <a:r>
              <a:rPr lang="en-US" b="1" dirty="0" smtClean="0">
                <a:solidFill>
                  <a:schemeClr val="tx1">
                    <a:lumMod val="95000"/>
                    <a:lumOff val="5000"/>
                  </a:schemeClr>
                </a:solidFill>
                <a:latin typeface="Times New Roman" pitchFamily="18" charset="0"/>
                <a:cs typeface="Times New Roman" pitchFamily="18" charset="0"/>
              </a:rPr>
              <a:t>Interesting facts about languages</a:t>
            </a:r>
            <a:endParaRPr lang="ru-RU" b="1" dirty="0">
              <a:solidFill>
                <a:schemeClr val="tx1">
                  <a:lumMod val="95000"/>
                  <a:lumOff val="5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2010469" y="1870267"/>
            <a:ext cx="6748232" cy="4449106"/>
          </a:xfrm>
        </p:spPr>
        <p:style>
          <a:lnRef idx="0">
            <a:schemeClr val="accent6"/>
          </a:lnRef>
          <a:fillRef idx="3">
            <a:schemeClr val="accent6"/>
          </a:fillRef>
          <a:effectRef idx="3">
            <a:schemeClr val="accent6"/>
          </a:effectRef>
          <a:fontRef idx="minor">
            <a:schemeClr val="lt1"/>
          </a:fontRef>
        </p:style>
        <p:txBody>
          <a:bodyPr>
            <a:noAutofit/>
          </a:bodyPr>
          <a:lstStyle/>
          <a:p>
            <a:pPr algn="just"/>
            <a:r>
              <a:rPr lang="en-US" sz="1800" dirty="0" smtClean="0">
                <a:solidFill>
                  <a:schemeClr val="tx1">
                    <a:lumMod val="95000"/>
                    <a:lumOff val="5000"/>
                  </a:schemeClr>
                </a:solidFill>
                <a:latin typeface="Times New Roman" pitchFamily="18" charset="0"/>
                <a:cs typeface="Times New Roman" pitchFamily="18" charset="0"/>
              </a:rPr>
              <a:t>There are </a:t>
            </a:r>
            <a:r>
              <a:rPr lang="en-US" sz="1800" b="1" dirty="0" smtClean="0">
                <a:solidFill>
                  <a:srgbClr val="FF0000"/>
                </a:solidFill>
                <a:latin typeface="Times New Roman" pitchFamily="18" charset="0"/>
                <a:cs typeface="Times New Roman" pitchFamily="18" charset="0"/>
              </a:rPr>
              <a:t>50,000 characters </a:t>
            </a:r>
            <a:r>
              <a:rPr lang="en-US" sz="1800" dirty="0" smtClean="0">
                <a:solidFill>
                  <a:schemeClr val="tx1">
                    <a:lumMod val="95000"/>
                    <a:lumOff val="5000"/>
                  </a:schemeClr>
                </a:solidFill>
                <a:latin typeface="Times New Roman" pitchFamily="18" charset="0"/>
                <a:cs typeface="Times New Roman" pitchFamily="18" charset="0"/>
              </a:rPr>
              <a:t>in the </a:t>
            </a:r>
            <a:r>
              <a:rPr lang="en-US" sz="1800" b="1" dirty="0" smtClean="0">
                <a:solidFill>
                  <a:srgbClr val="FF0000"/>
                </a:solidFill>
                <a:latin typeface="Times New Roman" pitchFamily="18" charset="0"/>
                <a:cs typeface="Times New Roman" pitchFamily="18" charset="0"/>
              </a:rPr>
              <a:t>Chinese language</a:t>
            </a:r>
            <a:r>
              <a:rPr lang="en-US" sz="1800" dirty="0" smtClean="0">
                <a:solidFill>
                  <a:schemeClr val="tx1">
                    <a:lumMod val="95000"/>
                    <a:lumOff val="5000"/>
                  </a:schemeClr>
                </a:solidFill>
                <a:latin typeface="Times New Roman" pitchFamily="18" charset="0"/>
                <a:cs typeface="Times New Roman" pitchFamily="18" charset="0"/>
              </a:rPr>
              <a:t>. You’ll need to know about 2,000 to read a newspaper.</a:t>
            </a:r>
          </a:p>
          <a:p>
            <a:pPr algn="just"/>
            <a:r>
              <a:rPr lang="en-US" sz="1800" dirty="0" smtClean="0">
                <a:solidFill>
                  <a:schemeClr val="tx1">
                    <a:lumMod val="95000"/>
                    <a:lumOff val="5000"/>
                  </a:schemeClr>
                </a:solidFill>
                <a:latin typeface="Times New Roman" pitchFamily="18" charset="0"/>
                <a:cs typeface="Times New Roman" pitchFamily="18" charset="0"/>
              </a:rPr>
              <a:t>231 languages are now completely extinct.</a:t>
            </a:r>
          </a:p>
          <a:p>
            <a:pPr algn="just"/>
            <a:r>
              <a:rPr lang="en-US" sz="1800" dirty="0" smtClean="0">
                <a:solidFill>
                  <a:schemeClr val="tx1">
                    <a:lumMod val="95000"/>
                    <a:lumOff val="5000"/>
                  </a:schemeClr>
                </a:solidFill>
                <a:latin typeface="Times New Roman" pitchFamily="18" charset="0"/>
                <a:cs typeface="Times New Roman" pitchFamily="18" charset="0"/>
              </a:rPr>
              <a:t>Esperanto is an </a:t>
            </a:r>
            <a:r>
              <a:rPr lang="en-US" sz="1800" b="1" dirty="0" smtClean="0">
                <a:solidFill>
                  <a:srgbClr val="FF0000"/>
                </a:solidFill>
                <a:latin typeface="Times New Roman" pitchFamily="18" charset="0"/>
                <a:cs typeface="Times New Roman" pitchFamily="18" charset="0"/>
              </a:rPr>
              <a:t>artificial language</a:t>
            </a:r>
            <a:r>
              <a:rPr lang="en-US" sz="1800" dirty="0" smtClean="0">
                <a:solidFill>
                  <a:schemeClr val="tx1">
                    <a:lumMod val="95000"/>
                    <a:lumOff val="5000"/>
                  </a:schemeClr>
                </a:solidFill>
                <a:latin typeface="Times New Roman" pitchFamily="18" charset="0"/>
                <a:cs typeface="Times New Roman" pitchFamily="18" charset="0"/>
              </a:rPr>
              <a:t>, but is spoken by about </a:t>
            </a:r>
            <a:r>
              <a:rPr lang="en-US" sz="1800" b="1" dirty="0" smtClean="0">
                <a:solidFill>
                  <a:srgbClr val="FF0000"/>
                </a:solidFill>
                <a:latin typeface="Times New Roman" pitchFamily="18" charset="0"/>
                <a:cs typeface="Times New Roman" pitchFamily="18" charset="0"/>
              </a:rPr>
              <a:t>500,000 to 2,000,000 people</a:t>
            </a:r>
            <a:r>
              <a:rPr lang="en-US" sz="1800" dirty="0" smtClean="0">
                <a:solidFill>
                  <a:schemeClr val="tx1">
                    <a:lumMod val="95000"/>
                    <a:lumOff val="5000"/>
                  </a:schemeClr>
                </a:solidFill>
                <a:latin typeface="Times New Roman" pitchFamily="18" charset="0"/>
                <a:cs typeface="Times New Roman" pitchFamily="18" charset="0"/>
              </a:rPr>
              <a:t>, and 2 feature films have been done in the language.</a:t>
            </a:r>
          </a:p>
          <a:p>
            <a:pPr algn="just"/>
            <a:r>
              <a:rPr lang="en-US" sz="1800" dirty="0" smtClean="0">
                <a:solidFill>
                  <a:schemeClr val="tx1">
                    <a:lumMod val="95000"/>
                    <a:lumOff val="5000"/>
                  </a:schemeClr>
                </a:solidFill>
                <a:latin typeface="Times New Roman" pitchFamily="18" charset="0"/>
                <a:cs typeface="Times New Roman" pitchFamily="18" charset="0"/>
              </a:rPr>
              <a:t>The bible is available in </a:t>
            </a:r>
            <a:r>
              <a:rPr lang="en-US" sz="1800" b="1" dirty="0" smtClean="0">
                <a:solidFill>
                  <a:srgbClr val="FF0000"/>
                </a:solidFill>
                <a:latin typeface="Times New Roman" pitchFamily="18" charset="0"/>
                <a:cs typeface="Times New Roman" pitchFamily="18" charset="0"/>
              </a:rPr>
              <a:t>2454 languages</a:t>
            </a:r>
            <a:r>
              <a:rPr lang="en-US" sz="1800" dirty="0" smtClean="0">
                <a:solidFill>
                  <a:schemeClr val="tx1">
                    <a:lumMod val="95000"/>
                    <a:lumOff val="5000"/>
                  </a:schemeClr>
                </a:solidFill>
                <a:latin typeface="Times New Roman" pitchFamily="18" charset="0"/>
                <a:cs typeface="Times New Roman" pitchFamily="18" charset="0"/>
              </a:rPr>
              <a:t>.</a:t>
            </a:r>
          </a:p>
          <a:p>
            <a:pPr algn="just"/>
            <a:r>
              <a:rPr lang="en-US" sz="1800" dirty="0" smtClean="0">
                <a:solidFill>
                  <a:schemeClr val="tx1">
                    <a:lumMod val="95000"/>
                    <a:lumOff val="5000"/>
                  </a:schemeClr>
                </a:solidFill>
                <a:latin typeface="Times New Roman" pitchFamily="18" charset="0"/>
                <a:cs typeface="Times New Roman" pitchFamily="18" charset="0"/>
              </a:rPr>
              <a:t>The US has no official language.</a:t>
            </a:r>
          </a:p>
          <a:p>
            <a:pPr algn="just"/>
            <a:r>
              <a:rPr lang="en-US" sz="1800" dirty="0" smtClean="0">
                <a:solidFill>
                  <a:schemeClr val="tx1">
                    <a:lumMod val="95000"/>
                    <a:lumOff val="5000"/>
                  </a:schemeClr>
                </a:solidFill>
                <a:latin typeface="Times New Roman" pitchFamily="18" charset="0"/>
                <a:cs typeface="Times New Roman" pitchFamily="18" charset="0"/>
              </a:rPr>
              <a:t>You </a:t>
            </a:r>
            <a:r>
              <a:rPr lang="en-US" sz="1800" b="1" dirty="0" smtClean="0">
                <a:solidFill>
                  <a:srgbClr val="FF0000"/>
                </a:solidFill>
                <a:latin typeface="Times New Roman" pitchFamily="18" charset="0"/>
                <a:cs typeface="Times New Roman" pitchFamily="18" charset="0"/>
              </a:rPr>
              <a:t>can use an ATM in Latin in Vatican City</a:t>
            </a:r>
            <a:r>
              <a:rPr lang="en-US" sz="1800" dirty="0" smtClean="0">
                <a:solidFill>
                  <a:schemeClr val="tx1">
                    <a:lumMod val="95000"/>
                    <a:lumOff val="5000"/>
                  </a:schemeClr>
                </a:solidFill>
                <a:latin typeface="Times New Roman" pitchFamily="18" charset="0"/>
                <a:cs typeface="Times New Roman" pitchFamily="18" charset="0"/>
              </a:rPr>
              <a:t>.</a:t>
            </a:r>
          </a:p>
          <a:p>
            <a:pPr algn="just"/>
            <a:r>
              <a:rPr lang="en-US" sz="1800" dirty="0" smtClean="0">
                <a:solidFill>
                  <a:schemeClr val="tx1">
                    <a:lumMod val="95000"/>
                    <a:lumOff val="5000"/>
                  </a:schemeClr>
                </a:solidFill>
                <a:latin typeface="Times New Roman" pitchFamily="18" charset="0"/>
                <a:cs typeface="Times New Roman" pitchFamily="18" charset="0"/>
              </a:rPr>
              <a:t>There are </a:t>
            </a:r>
            <a:r>
              <a:rPr lang="en-US" sz="1800" b="1" dirty="0" smtClean="0">
                <a:solidFill>
                  <a:srgbClr val="FF0000"/>
                </a:solidFill>
                <a:latin typeface="Times New Roman" pitchFamily="18" charset="0"/>
                <a:cs typeface="Times New Roman" pitchFamily="18" charset="0"/>
              </a:rPr>
              <a:t>13 ways </a:t>
            </a:r>
            <a:r>
              <a:rPr lang="en-US" sz="1800" dirty="0" smtClean="0">
                <a:solidFill>
                  <a:schemeClr val="tx1">
                    <a:lumMod val="95000"/>
                    <a:lumOff val="5000"/>
                  </a:schemeClr>
                </a:solidFill>
                <a:latin typeface="Times New Roman" pitchFamily="18" charset="0"/>
                <a:cs typeface="Times New Roman" pitchFamily="18" charset="0"/>
              </a:rPr>
              <a:t>to spell the ‘o’ sound in French.</a:t>
            </a:r>
          </a:p>
          <a:p>
            <a:pPr algn="just"/>
            <a:r>
              <a:rPr lang="en-US" sz="1800" dirty="0" smtClean="0">
                <a:solidFill>
                  <a:schemeClr val="tx1">
                    <a:lumMod val="95000"/>
                    <a:lumOff val="5000"/>
                  </a:schemeClr>
                </a:solidFill>
                <a:latin typeface="Times New Roman" pitchFamily="18" charset="0"/>
                <a:cs typeface="Times New Roman" pitchFamily="18" charset="0"/>
              </a:rPr>
              <a:t>One language dies about every 14 days.</a:t>
            </a:r>
          </a:p>
          <a:p>
            <a:pPr algn="just"/>
            <a:r>
              <a:rPr lang="en-US" sz="1800" dirty="0" smtClean="0">
                <a:solidFill>
                  <a:schemeClr val="tx1">
                    <a:lumMod val="95000"/>
                    <a:lumOff val="5000"/>
                  </a:schemeClr>
                </a:solidFill>
                <a:latin typeface="Times New Roman" pitchFamily="18" charset="0"/>
                <a:cs typeface="Times New Roman" pitchFamily="18" charset="0"/>
              </a:rPr>
              <a:t>Eastern Siberia, Northwest Pacific Plateau of North America, And Northern Australia are hotspots for endangered languages.</a:t>
            </a:r>
          </a:p>
          <a:p>
            <a:endParaRPr lang="ru-RU" sz="1800" dirty="0"/>
          </a:p>
        </p:txBody>
      </p:sp>
      <p:pic>
        <p:nvPicPr>
          <p:cNvPr id="2052" name="Picture 4" descr="http://vignette2.wikia.nocookie.net/gameshows/images/5/5b/Surprise_wedge_1992_by_wheelgenius-d30giuz.png/revision/latest?cb=20130201212526"/>
          <p:cNvPicPr>
            <a:picLocks noChangeAspect="1" noChangeArrowheads="1"/>
          </p:cNvPicPr>
          <p:nvPr/>
        </p:nvPicPr>
        <p:blipFill>
          <a:blip r:embed="rId3" cstate="print"/>
          <a:srcRect/>
          <a:stretch>
            <a:fillRect/>
          </a:stretch>
        </p:blipFill>
        <p:spPr bwMode="auto">
          <a:xfrm>
            <a:off x="0" y="1857364"/>
            <a:ext cx="1856201" cy="4441672"/>
          </a:xfrm>
          <a:prstGeom prst="rect">
            <a:avLst/>
          </a:prstGeom>
          <a:noFill/>
        </p:spPr>
      </p:pic>
      <p:pic>
        <p:nvPicPr>
          <p:cNvPr id="9" name="Рисунок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
        <p:nvSpPr>
          <p:cNvPr id="10" name="Прямоугольник 9"/>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5" action="ppaction://hlinksldjump"/>
              </a:rPr>
              <a:t>Conte</a:t>
            </a:r>
            <a:r>
              <a:rPr lang="en-US" b="1" u="sng" dirty="0" smtClean="0">
                <a:solidFill>
                  <a:schemeClr val="tx1"/>
                </a:solidFill>
                <a:hlinkClick r:id="rId5" action="ppaction://hlinksldjump"/>
              </a:rPr>
              <a:t>n</a:t>
            </a:r>
            <a:r>
              <a:rPr lang="en-US" b="1" u="sng" dirty="0" smtClean="0">
                <a:solidFill>
                  <a:schemeClr val="accent2">
                    <a:lumMod val="75000"/>
                  </a:schemeClr>
                </a:solidFill>
                <a:hlinkClick r:id="rId5"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p:transition spd="slow" advTm="30062">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20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20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2910"/>
            <a:ext cx="9144000" cy="6111384"/>
          </a:xfrm>
          <a:prstGeom prst="rect">
            <a:avLst/>
          </a:prstGeom>
        </p:spPr>
      </p:pic>
      <p:sp>
        <p:nvSpPr>
          <p:cNvPr id="2" name="Заголовок 1"/>
          <p:cNvSpPr>
            <a:spLocks noGrp="1"/>
          </p:cNvSpPr>
          <p:nvPr>
            <p:ph type="title"/>
          </p:nvPr>
        </p:nvSpPr>
        <p:spPr>
          <a:xfrm>
            <a:off x="473272" y="913214"/>
            <a:ext cx="8229600" cy="1143000"/>
          </a:xfrm>
        </p:spPr>
        <p:style>
          <a:lnRef idx="0">
            <a:schemeClr val="accent6"/>
          </a:lnRef>
          <a:fillRef idx="3">
            <a:schemeClr val="accent6"/>
          </a:fillRef>
          <a:effectRef idx="3">
            <a:schemeClr val="accent6"/>
          </a:effectRef>
          <a:fontRef idx="minor">
            <a:schemeClr val="lt1"/>
          </a:fontRef>
        </p:style>
        <p:txBody>
          <a:bodyPr/>
          <a:lstStyle/>
          <a:p>
            <a:r>
              <a:rPr lang="en-US" b="1" dirty="0" smtClean="0">
                <a:solidFill>
                  <a:schemeClr val="tx1"/>
                </a:solidFill>
                <a:latin typeface="Times New Roman" pitchFamily="18" charset="0"/>
                <a:cs typeface="Times New Roman" pitchFamily="18" charset="0"/>
              </a:rPr>
              <a:t>Unusual languages</a:t>
            </a:r>
            <a:endParaRPr lang="ru-RU"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500034" y="2214554"/>
            <a:ext cx="8215370" cy="1714512"/>
          </a:xfrm>
        </p:spPr>
        <p:style>
          <a:lnRef idx="0">
            <a:schemeClr val="accent6"/>
          </a:lnRef>
          <a:fillRef idx="3">
            <a:schemeClr val="accent6"/>
          </a:fillRef>
          <a:effectRef idx="3">
            <a:schemeClr val="accent6"/>
          </a:effectRef>
          <a:fontRef idx="minor">
            <a:schemeClr val="lt1"/>
          </a:fontRef>
        </p:style>
        <p:txBody>
          <a:bodyPr/>
          <a:lstStyle/>
          <a:p>
            <a:pPr algn="just"/>
            <a:r>
              <a:rPr lang="en-US" dirty="0" smtClean="0">
                <a:solidFill>
                  <a:schemeClr val="tx1"/>
                </a:solidFill>
                <a:latin typeface="Times New Roman" pitchFamily="18" charset="0"/>
                <a:cs typeface="Times New Roman" pitchFamily="18" charset="0"/>
              </a:rPr>
              <a:t>Some people are </a:t>
            </a:r>
            <a:r>
              <a:rPr lang="en-US" b="1" dirty="0" smtClean="0">
                <a:solidFill>
                  <a:srgbClr val="FF0000"/>
                </a:solidFill>
                <a:latin typeface="Times New Roman" pitchFamily="18" charset="0"/>
                <a:cs typeface="Times New Roman" pitchFamily="18" charset="0"/>
              </a:rPr>
              <a:t>disabled to use common languages</a:t>
            </a:r>
            <a:r>
              <a:rPr lang="en-US" dirty="0" smtClean="0">
                <a:solidFill>
                  <a:schemeClr val="tx1"/>
                </a:solidFill>
                <a:latin typeface="Times New Roman" pitchFamily="18" charset="0"/>
                <a:cs typeface="Times New Roman" pitchFamily="18" charset="0"/>
              </a:rPr>
              <a:t>. That’s why the following languages were invented. </a:t>
            </a:r>
            <a:endParaRPr lang="ru-RU" dirty="0">
              <a:solidFill>
                <a:schemeClr val="tx1"/>
              </a:solidFill>
              <a:latin typeface="Times New Roman" pitchFamily="18" charset="0"/>
              <a:cs typeface="Times New Roman" pitchFamily="18" charset="0"/>
            </a:endParaRPr>
          </a:p>
        </p:txBody>
      </p:sp>
      <p:pic>
        <p:nvPicPr>
          <p:cNvPr id="11" name="Рисунок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
        <p:nvSpPr>
          <p:cNvPr id="7" name="Прямоугольник 6"/>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4" action="ppaction://hlinksldjump"/>
              </a:rPr>
              <a:t>Conte</a:t>
            </a:r>
            <a:r>
              <a:rPr lang="en-US" b="1" u="sng" dirty="0" smtClean="0">
                <a:solidFill>
                  <a:schemeClr val="tx1"/>
                </a:solidFill>
                <a:hlinkClick r:id="rId4" action="ppaction://hlinksldjump"/>
              </a:rPr>
              <a:t>n</a:t>
            </a:r>
            <a:r>
              <a:rPr lang="en-US" b="1" u="sng" dirty="0" smtClean="0">
                <a:solidFill>
                  <a:schemeClr val="accent2">
                    <a:lumMod val="75000"/>
                  </a:schemeClr>
                </a:solidFill>
                <a:hlinkClick r:id="rId4"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spd="slow" p14:dur="1400" advTm="6568">
        <p14:ripple/>
      </p:transition>
    </mc:Choice>
    <mc:Fallback>
      <p:transition spd="slow" advTm="6568">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photodune-2230751-grunge-world-map-background-with-rose-compass-m.jpg"/>
          <p:cNvPicPr>
            <a:picLocks noChangeAspect="1"/>
          </p:cNvPicPr>
          <p:nvPr/>
        </p:nvPicPr>
        <p:blipFill>
          <a:blip r:embed="rId2" cstate="print"/>
          <a:stretch>
            <a:fillRect/>
          </a:stretch>
        </p:blipFill>
        <p:spPr>
          <a:xfrm>
            <a:off x="0" y="0"/>
            <a:ext cx="9144000" cy="6858000"/>
          </a:xfrm>
          <a:prstGeom prst="rect">
            <a:avLst/>
          </a:prstGeom>
        </p:spPr>
      </p:pic>
      <p:sp>
        <p:nvSpPr>
          <p:cNvPr id="2" name="Заголовок 1"/>
          <p:cNvSpPr>
            <a:spLocks noGrp="1"/>
          </p:cNvSpPr>
          <p:nvPr>
            <p:ph type="title"/>
          </p:nvPr>
        </p:nvSpPr>
        <p:spPr>
          <a:xfrm>
            <a:off x="232734" y="884337"/>
            <a:ext cx="8824556" cy="640225"/>
          </a:xfrm>
        </p:spPr>
        <p:style>
          <a:lnRef idx="0">
            <a:schemeClr val="accent6"/>
          </a:lnRef>
          <a:fillRef idx="3">
            <a:schemeClr val="accent6"/>
          </a:fillRef>
          <a:effectRef idx="3">
            <a:schemeClr val="accent6"/>
          </a:effectRef>
          <a:fontRef idx="minor">
            <a:schemeClr val="lt1"/>
          </a:fontRef>
        </p:style>
        <p:txBody>
          <a:bodyPr>
            <a:normAutofit fontScale="90000"/>
          </a:bodyPr>
          <a:lstStyle/>
          <a:p>
            <a:r>
              <a:rPr lang="en-US" sz="4800" b="1" dirty="0" smtClean="0">
                <a:solidFill>
                  <a:schemeClr val="tx1">
                    <a:lumMod val="95000"/>
                    <a:lumOff val="5000"/>
                  </a:schemeClr>
                </a:solidFill>
                <a:latin typeface="Times New Roman" pitchFamily="18" charset="0"/>
                <a:cs typeface="Times New Roman" pitchFamily="18" charset="0"/>
              </a:rPr>
              <a:t>Sign language</a:t>
            </a:r>
            <a:endParaRPr lang="ru-RU" sz="4800" b="1" dirty="0">
              <a:solidFill>
                <a:schemeClr val="tx1">
                  <a:lumMod val="95000"/>
                  <a:lumOff val="5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3252991" y="1689328"/>
            <a:ext cx="5828626" cy="4608512"/>
          </a:xfrm>
        </p:spPr>
        <p:style>
          <a:lnRef idx="0">
            <a:schemeClr val="accent6"/>
          </a:lnRef>
          <a:fillRef idx="3">
            <a:schemeClr val="accent6"/>
          </a:fillRef>
          <a:effectRef idx="3">
            <a:schemeClr val="accent6"/>
          </a:effectRef>
          <a:fontRef idx="minor">
            <a:schemeClr val="lt1"/>
          </a:fontRef>
        </p:style>
        <p:txBody>
          <a:bodyPr>
            <a:normAutofit fontScale="62500" lnSpcReduction="20000"/>
          </a:bodyPr>
          <a:lstStyle/>
          <a:p>
            <a:pPr>
              <a:lnSpc>
                <a:spcPct val="120000"/>
              </a:lnSpc>
            </a:pPr>
            <a:r>
              <a:rPr lang="en-US" dirty="0" smtClean="0">
                <a:solidFill>
                  <a:schemeClr val="tx1">
                    <a:lumMod val="95000"/>
                    <a:lumOff val="5000"/>
                  </a:schemeClr>
                </a:solidFill>
                <a:latin typeface="Times New Roman" pitchFamily="18" charset="0"/>
                <a:cs typeface="Times New Roman" pitchFamily="18" charset="0"/>
              </a:rPr>
              <a:t>A </a:t>
            </a:r>
            <a:r>
              <a:rPr lang="en-US" b="1" dirty="0" smtClean="0">
                <a:solidFill>
                  <a:schemeClr val="tx1"/>
                </a:solidFill>
                <a:latin typeface="Times New Roman" pitchFamily="18" charset="0"/>
                <a:cs typeface="Times New Roman" pitchFamily="18" charset="0"/>
              </a:rPr>
              <a:t>sign language</a:t>
            </a:r>
            <a:r>
              <a:rPr lang="en-US" dirty="0" smtClean="0">
                <a:solidFill>
                  <a:schemeClr val="tx1"/>
                </a:solidFill>
                <a:latin typeface="Times New Roman" pitchFamily="18" charset="0"/>
                <a:cs typeface="Times New Roman" pitchFamily="18" charset="0"/>
              </a:rPr>
              <a:t> is a language which chiefly </a:t>
            </a:r>
            <a:r>
              <a:rPr lang="en-US" b="1" dirty="0" smtClean="0">
                <a:solidFill>
                  <a:schemeClr val="tx1"/>
                </a:solidFill>
                <a:latin typeface="Times New Roman" pitchFamily="18" charset="0"/>
                <a:cs typeface="Times New Roman" pitchFamily="18" charset="0"/>
              </a:rPr>
              <a:t>uses manual communication and body language to convey meaning</a:t>
            </a:r>
            <a:r>
              <a:rPr lang="en-US" dirty="0" smtClean="0">
                <a:solidFill>
                  <a:schemeClr val="tx1"/>
                </a:solidFill>
                <a:latin typeface="Times New Roman" pitchFamily="18" charset="0"/>
                <a:cs typeface="Times New Roman" pitchFamily="18" charset="0"/>
              </a:rPr>
              <a:t>,</a:t>
            </a:r>
            <a:r>
              <a:rPr lang="en-US" dirty="0" smtClean="0">
                <a:solidFill>
                  <a:schemeClr val="tx1">
                    <a:lumMod val="95000"/>
                    <a:lumOff val="5000"/>
                  </a:schemeClr>
                </a:solidFill>
                <a:latin typeface="Times New Roman" pitchFamily="18" charset="0"/>
                <a:cs typeface="Times New Roman" pitchFamily="18" charset="0"/>
              </a:rPr>
              <a:t> as opposed to acoustically conveyed sound patterns. </a:t>
            </a:r>
          </a:p>
          <a:p>
            <a:pPr>
              <a:lnSpc>
                <a:spcPct val="120000"/>
              </a:lnSpc>
            </a:pPr>
            <a:r>
              <a:rPr lang="en-US" dirty="0" smtClean="0">
                <a:solidFill>
                  <a:schemeClr val="tx1">
                    <a:lumMod val="95000"/>
                    <a:lumOff val="5000"/>
                  </a:schemeClr>
                </a:solidFill>
                <a:latin typeface="Times New Roman" pitchFamily="18" charset="0"/>
                <a:cs typeface="Times New Roman" pitchFamily="18" charset="0"/>
              </a:rPr>
              <a:t>This can involve simultaneously combining hand shapes, orientation and movement of the hands, arms or body, and facial expressions to fluidly express speaker's thoughts. </a:t>
            </a:r>
          </a:p>
          <a:p>
            <a:pPr>
              <a:lnSpc>
                <a:spcPct val="120000"/>
              </a:lnSpc>
            </a:pPr>
            <a:r>
              <a:rPr lang="en-US" dirty="0" smtClean="0">
                <a:solidFill>
                  <a:schemeClr val="tx1">
                    <a:lumMod val="95000"/>
                    <a:lumOff val="5000"/>
                  </a:schemeClr>
                </a:solidFill>
                <a:latin typeface="Times New Roman" pitchFamily="18" charset="0"/>
                <a:cs typeface="Times New Roman" pitchFamily="18" charset="0"/>
              </a:rPr>
              <a:t>They share many similarities with spoken languages (sometimes called "oral languages", which depend primarily on the sound), which is why linguists consider both to be natural languages, but there are also some significant differences between signed and spoken languages.</a:t>
            </a:r>
            <a:endParaRPr lang="ru-RU" dirty="0">
              <a:solidFill>
                <a:schemeClr val="tx1">
                  <a:lumMod val="95000"/>
                  <a:lumOff val="5000"/>
                </a:schemeClr>
              </a:solidFill>
              <a:latin typeface="Times New Roman" pitchFamily="18" charset="0"/>
              <a:cs typeface="Times New Roman" pitchFamily="18" charset="0"/>
            </a:endParaRPr>
          </a:p>
        </p:txBody>
      </p:sp>
      <p:pic>
        <p:nvPicPr>
          <p:cNvPr id="1028" name="Picture 4" descr="http://www.wwrsd.org/cms/lib04/NJ01000230/Centricity/Domain/184/sign_language.jpg"/>
          <p:cNvPicPr>
            <a:picLocks noChangeAspect="1" noChangeArrowheads="1"/>
          </p:cNvPicPr>
          <p:nvPr/>
        </p:nvPicPr>
        <p:blipFill>
          <a:blip r:embed="rId3" cstate="print"/>
          <a:srcRect/>
          <a:stretch>
            <a:fillRect/>
          </a:stretch>
        </p:blipFill>
        <p:spPr bwMode="auto">
          <a:xfrm>
            <a:off x="107504" y="1689328"/>
            <a:ext cx="3145487" cy="2857500"/>
          </a:xfrm>
          <a:prstGeom prst="rect">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32733" y="4588517"/>
            <a:ext cx="2899107" cy="1339543"/>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
        <p:nvSpPr>
          <p:cNvPr id="9" name="Прямоугольник 8"/>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6" action="ppaction://hlinksldjump"/>
              </a:rPr>
              <a:t>Conte</a:t>
            </a:r>
            <a:r>
              <a:rPr lang="en-US" b="1" u="sng" dirty="0" smtClean="0">
                <a:solidFill>
                  <a:schemeClr val="tx1"/>
                </a:solidFill>
                <a:hlinkClick r:id="rId6" action="ppaction://hlinksldjump"/>
              </a:rPr>
              <a:t>n</a:t>
            </a:r>
            <a:r>
              <a:rPr lang="en-US" b="1" u="sng" dirty="0" smtClean="0">
                <a:solidFill>
                  <a:schemeClr val="accent2">
                    <a:lumMod val="75000"/>
                  </a:schemeClr>
                </a:solidFill>
                <a:hlinkClick r:id="rId6"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p:transition spd="slow" advTm="35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91" y="746616"/>
            <a:ext cx="9144000" cy="6111384"/>
          </a:xfrm>
          <a:prstGeom prst="rect">
            <a:avLst/>
          </a:prstGeom>
        </p:spPr>
      </p:pic>
      <p:sp>
        <p:nvSpPr>
          <p:cNvPr id="2" name="Заголовок 1"/>
          <p:cNvSpPr>
            <a:spLocks noGrp="1"/>
          </p:cNvSpPr>
          <p:nvPr>
            <p:ph type="title"/>
          </p:nvPr>
        </p:nvSpPr>
        <p:spPr>
          <a:xfrm>
            <a:off x="232889" y="935424"/>
            <a:ext cx="4827127" cy="921781"/>
          </a:xfrm>
        </p:spPr>
        <p:style>
          <a:lnRef idx="0">
            <a:schemeClr val="accent6"/>
          </a:lnRef>
          <a:fillRef idx="3">
            <a:schemeClr val="accent6"/>
          </a:fillRef>
          <a:effectRef idx="3">
            <a:schemeClr val="accent6"/>
          </a:effectRef>
          <a:fontRef idx="minor">
            <a:schemeClr val="lt1"/>
          </a:fontRef>
        </p:style>
        <p:txBody>
          <a:bodyPr>
            <a:normAutofit/>
          </a:bodyPr>
          <a:lstStyle/>
          <a:p>
            <a:r>
              <a:rPr lang="en-US" b="1" dirty="0" smtClean="0">
                <a:solidFill>
                  <a:schemeClr val="tx1">
                    <a:lumMod val="95000"/>
                    <a:lumOff val="5000"/>
                  </a:schemeClr>
                </a:solidFill>
                <a:latin typeface="Times New Roman" pitchFamily="18" charset="0"/>
                <a:cs typeface="Times New Roman" pitchFamily="18" charset="0"/>
              </a:rPr>
              <a:t>What Is Braille?</a:t>
            </a:r>
            <a:endParaRPr lang="ru-RU" b="1" dirty="0">
              <a:solidFill>
                <a:schemeClr val="tx1">
                  <a:lumMod val="95000"/>
                  <a:lumOff val="5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232889" y="2007064"/>
            <a:ext cx="4827127" cy="4666270"/>
          </a:xfrm>
        </p:spPr>
        <p:style>
          <a:lnRef idx="0">
            <a:schemeClr val="accent6"/>
          </a:lnRef>
          <a:fillRef idx="3">
            <a:schemeClr val="accent6"/>
          </a:fillRef>
          <a:effectRef idx="3">
            <a:schemeClr val="accent6"/>
          </a:effectRef>
          <a:fontRef idx="minor">
            <a:schemeClr val="lt1"/>
          </a:fontRef>
        </p:style>
        <p:txBody>
          <a:bodyPr>
            <a:normAutofit fontScale="70000" lnSpcReduction="20000"/>
          </a:bodyPr>
          <a:lstStyle/>
          <a:p>
            <a:r>
              <a:rPr lang="en-US" dirty="0" smtClean="0">
                <a:solidFill>
                  <a:schemeClr val="tx1">
                    <a:lumMod val="95000"/>
                    <a:lumOff val="5000"/>
                  </a:schemeClr>
                </a:solidFill>
                <a:latin typeface="Times New Roman" pitchFamily="18" charset="0"/>
                <a:cs typeface="Times New Roman" pitchFamily="18" charset="0"/>
              </a:rPr>
              <a:t>Braille is a </a:t>
            </a:r>
            <a:r>
              <a:rPr lang="en-US" b="1" dirty="0" smtClean="0">
                <a:solidFill>
                  <a:schemeClr val="tx1"/>
                </a:solidFill>
                <a:latin typeface="Times New Roman" pitchFamily="18" charset="0"/>
                <a:cs typeface="Times New Roman" pitchFamily="18" charset="0"/>
              </a:rPr>
              <a:t>system of raised dots that can be read with the fingers</a:t>
            </a:r>
            <a:r>
              <a:rPr lang="en-US" dirty="0" smtClean="0">
                <a:solidFill>
                  <a:schemeClr val="tx1">
                    <a:lumMod val="95000"/>
                    <a:lumOff val="5000"/>
                  </a:schemeClr>
                </a:solidFill>
                <a:latin typeface="Times New Roman" pitchFamily="18" charset="0"/>
                <a:cs typeface="Times New Roman" pitchFamily="18" charset="0"/>
              </a:rPr>
              <a:t> by people who are blind or who have low vision. </a:t>
            </a:r>
          </a:p>
          <a:p>
            <a:r>
              <a:rPr lang="en-US" dirty="0" smtClean="0">
                <a:solidFill>
                  <a:schemeClr val="tx1">
                    <a:lumMod val="95000"/>
                    <a:lumOff val="5000"/>
                  </a:schemeClr>
                </a:solidFill>
                <a:latin typeface="Times New Roman" pitchFamily="18" charset="0"/>
                <a:cs typeface="Times New Roman" pitchFamily="18" charset="0"/>
              </a:rPr>
              <a:t>Teachers, parents, and others who are not visually impaired ordinarily read braille with their eyes. </a:t>
            </a:r>
          </a:p>
          <a:p>
            <a:r>
              <a:rPr lang="en-US" dirty="0" smtClean="0">
                <a:solidFill>
                  <a:schemeClr val="tx1">
                    <a:lumMod val="95000"/>
                    <a:lumOff val="5000"/>
                  </a:schemeClr>
                </a:solidFill>
                <a:latin typeface="Times New Roman" pitchFamily="18" charset="0"/>
                <a:cs typeface="Times New Roman" pitchFamily="18" charset="0"/>
              </a:rPr>
              <a:t>Braille is </a:t>
            </a:r>
            <a:r>
              <a:rPr lang="en-US" b="1" dirty="0" smtClean="0">
                <a:solidFill>
                  <a:schemeClr val="tx1"/>
                </a:solidFill>
                <a:latin typeface="Times New Roman" pitchFamily="18" charset="0"/>
                <a:cs typeface="Times New Roman" pitchFamily="18" charset="0"/>
              </a:rPr>
              <a:t>not a language</a:t>
            </a:r>
            <a:r>
              <a:rPr lang="en-US" dirty="0" smtClean="0">
                <a:solidFill>
                  <a:schemeClr val="tx1">
                    <a:lumMod val="95000"/>
                    <a:lumOff val="5000"/>
                  </a:schemeClr>
                </a:solidFill>
                <a:latin typeface="Times New Roman" pitchFamily="18" charset="0"/>
                <a:cs typeface="Times New Roman" pitchFamily="18" charset="0"/>
              </a:rPr>
              <a:t>. Rather, it is a </a:t>
            </a:r>
            <a:r>
              <a:rPr lang="en-US" b="1" dirty="0" smtClean="0">
                <a:solidFill>
                  <a:schemeClr val="tx1"/>
                </a:solidFill>
                <a:latin typeface="Times New Roman" pitchFamily="18" charset="0"/>
                <a:cs typeface="Times New Roman" pitchFamily="18" charset="0"/>
              </a:rPr>
              <a:t>code</a:t>
            </a:r>
            <a:r>
              <a:rPr lang="en-US" dirty="0" smtClean="0">
                <a:solidFill>
                  <a:schemeClr val="tx1">
                    <a:lumMod val="95000"/>
                    <a:lumOff val="5000"/>
                  </a:schemeClr>
                </a:solidFill>
                <a:latin typeface="Times New Roman" pitchFamily="18" charset="0"/>
                <a:cs typeface="Times New Roman" pitchFamily="18" charset="0"/>
              </a:rPr>
              <a:t> by which many languages—such as English, Spanish, Arabic, Chinese, and dozens of others—may be written and read. </a:t>
            </a:r>
          </a:p>
          <a:p>
            <a:r>
              <a:rPr lang="en-US" dirty="0" smtClean="0">
                <a:solidFill>
                  <a:schemeClr val="tx1">
                    <a:lumMod val="95000"/>
                    <a:lumOff val="5000"/>
                  </a:schemeClr>
                </a:solidFill>
                <a:latin typeface="Times New Roman" pitchFamily="18" charset="0"/>
                <a:cs typeface="Times New Roman" pitchFamily="18" charset="0"/>
              </a:rPr>
              <a:t>Braille is used by thousands of people all over the world in their native languages, and provides means of literacy for all.</a:t>
            </a:r>
            <a:endParaRPr lang="ru-RU" dirty="0">
              <a:solidFill>
                <a:schemeClr val="tx1">
                  <a:lumMod val="95000"/>
                  <a:lumOff val="5000"/>
                </a:schemeClr>
              </a:solidFill>
              <a:latin typeface="Times New Roman" pitchFamily="18" charset="0"/>
              <a:cs typeface="Times New Roman" pitchFamily="18" charset="0"/>
            </a:endParaRP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257514" y="4145245"/>
            <a:ext cx="3413760" cy="2225040"/>
          </a:xfrm>
          <a:prstGeom prst="rect">
            <a:avLst/>
          </a:prstGeom>
        </p:spPr>
      </p:pic>
      <p:pic>
        <p:nvPicPr>
          <p:cNvPr id="4" name="Рисунок 3"/>
          <p:cNvPicPr>
            <a:picLocks noChangeAspect="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xmlns="" val="0"/>
              </a:ext>
            </a:extLst>
          </a:blip>
          <a:stretch>
            <a:fillRect/>
          </a:stretch>
        </p:blipFill>
        <p:spPr>
          <a:xfrm>
            <a:off x="5727665" y="1163648"/>
            <a:ext cx="2266814" cy="2676832"/>
          </a:xfrm>
          <a:prstGeom prst="rect">
            <a:avLst/>
          </a:prstGeom>
        </p:spPr>
      </p:pic>
      <p:pic>
        <p:nvPicPr>
          <p:cNvPr id="9" name="Рисунок 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
        <p:nvSpPr>
          <p:cNvPr id="10" name="Прямоугольник 9"/>
          <p:cNvSpPr/>
          <p:nvPr/>
        </p:nvSpPr>
        <p:spPr>
          <a:xfrm>
            <a:off x="7643834" y="6286520"/>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6" action="ppaction://hlinksldjump"/>
              </a:rPr>
              <a:t>Conte</a:t>
            </a:r>
            <a:r>
              <a:rPr lang="en-US" b="1" u="sng" dirty="0" smtClean="0">
                <a:solidFill>
                  <a:schemeClr val="tx1"/>
                </a:solidFill>
                <a:hlinkClick r:id="rId6" action="ppaction://hlinksldjump"/>
              </a:rPr>
              <a:t>n</a:t>
            </a:r>
            <a:r>
              <a:rPr lang="en-US" b="1" u="sng" dirty="0" smtClean="0">
                <a:solidFill>
                  <a:schemeClr val="accent2">
                    <a:lumMod val="75000"/>
                  </a:schemeClr>
                </a:solidFill>
                <a:hlinkClick r:id="rId6"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p:transition spd="slow" advTm="30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330" y="729969"/>
            <a:ext cx="9144000" cy="6111384"/>
          </a:xfrm>
          <a:prstGeom prst="rect">
            <a:avLst/>
          </a:prstGeom>
        </p:spPr>
      </p:pic>
      <p:sp>
        <p:nvSpPr>
          <p:cNvPr id="2" name="Заголовок 1"/>
          <p:cNvSpPr>
            <a:spLocks noGrp="1"/>
          </p:cNvSpPr>
          <p:nvPr>
            <p:ph type="title"/>
          </p:nvPr>
        </p:nvSpPr>
        <p:spPr>
          <a:xfrm>
            <a:off x="4149126" y="1203884"/>
            <a:ext cx="4824536" cy="1143000"/>
          </a:xfrm>
        </p:spPr>
        <p:style>
          <a:lnRef idx="0">
            <a:schemeClr val="accent6"/>
          </a:lnRef>
          <a:fillRef idx="3">
            <a:schemeClr val="accent6"/>
          </a:fillRef>
          <a:effectRef idx="3">
            <a:schemeClr val="accent6"/>
          </a:effectRef>
          <a:fontRef idx="minor">
            <a:schemeClr val="lt1"/>
          </a:fontRef>
        </p:style>
        <p:txBody>
          <a:bodyPr/>
          <a:lstStyle/>
          <a:p>
            <a:r>
              <a:rPr lang="en-US" b="1" dirty="0" smtClean="0">
                <a:solidFill>
                  <a:schemeClr val="tx1">
                    <a:lumMod val="95000"/>
                    <a:lumOff val="5000"/>
                  </a:schemeClr>
                </a:solidFill>
                <a:latin typeface="Times New Roman" pitchFamily="18" charset="0"/>
                <a:cs typeface="Times New Roman" pitchFamily="18" charset="0"/>
              </a:rPr>
              <a:t>Tactile signing</a:t>
            </a:r>
            <a:endParaRPr lang="ru-RU" dirty="0">
              <a:solidFill>
                <a:schemeClr val="tx1">
                  <a:lumMod val="95000"/>
                  <a:lumOff val="5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4149126" y="2492896"/>
            <a:ext cx="4824536" cy="3849760"/>
          </a:xfrm>
        </p:spPr>
        <p:style>
          <a:lnRef idx="0">
            <a:schemeClr val="accent6"/>
          </a:lnRef>
          <a:fillRef idx="3">
            <a:schemeClr val="accent6"/>
          </a:fillRef>
          <a:effectRef idx="3">
            <a:schemeClr val="accent6"/>
          </a:effectRef>
          <a:fontRef idx="minor">
            <a:schemeClr val="lt1"/>
          </a:fontRef>
        </p:style>
        <p:txBody>
          <a:bodyPr>
            <a:normAutofit lnSpcReduction="10000"/>
          </a:bodyPr>
          <a:lstStyle/>
          <a:p>
            <a:r>
              <a:rPr lang="en-US" dirty="0" smtClean="0">
                <a:solidFill>
                  <a:schemeClr val="tx1">
                    <a:lumMod val="95000"/>
                    <a:lumOff val="5000"/>
                  </a:schemeClr>
                </a:solidFill>
                <a:latin typeface="Times New Roman" pitchFamily="18" charset="0"/>
                <a:cs typeface="Times New Roman" pitchFamily="18" charset="0"/>
              </a:rPr>
              <a:t>Tactile</a:t>
            </a:r>
            <a:r>
              <a:rPr lang="en-US" dirty="0" smtClean="0">
                <a:latin typeface="Times New Roman" pitchFamily="18" charset="0"/>
                <a:cs typeface="Times New Roman" pitchFamily="18" charset="0"/>
              </a:rPr>
              <a:t> </a:t>
            </a:r>
            <a:r>
              <a:rPr lang="en-US" dirty="0" smtClean="0">
                <a:solidFill>
                  <a:schemeClr val="tx1">
                    <a:lumMod val="95000"/>
                    <a:lumOff val="5000"/>
                  </a:schemeClr>
                </a:solidFill>
                <a:latin typeface="Times New Roman" pitchFamily="18" charset="0"/>
                <a:cs typeface="Times New Roman" pitchFamily="18" charset="0"/>
              </a:rPr>
              <a:t>signing is common means of communication used by people </a:t>
            </a:r>
            <a:r>
              <a:rPr lang="en-US" b="1" dirty="0" smtClean="0">
                <a:solidFill>
                  <a:schemeClr val="tx1"/>
                </a:solidFill>
                <a:latin typeface="Times New Roman" pitchFamily="18" charset="0"/>
                <a:cs typeface="Times New Roman" pitchFamily="18" charset="0"/>
              </a:rPr>
              <a:t>with both a sight and hearing impairment</a:t>
            </a:r>
            <a:r>
              <a:rPr lang="en-US" dirty="0" smtClean="0">
                <a:solidFill>
                  <a:schemeClr val="tx1">
                    <a:lumMod val="95000"/>
                    <a:lumOff val="5000"/>
                  </a:schemeClr>
                </a:solidFill>
                <a:latin typeface="Times New Roman" pitchFamily="18" charset="0"/>
                <a:cs typeface="Times New Roman" pitchFamily="18" charset="0"/>
              </a:rPr>
              <a:t>, which is based on a standard system of deaf manual signs.</a:t>
            </a:r>
            <a:endParaRPr lang="ru-RU" dirty="0">
              <a:solidFill>
                <a:schemeClr val="tx1">
                  <a:lumMod val="95000"/>
                  <a:lumOff val="5000"/>
                </a:schemeClr>
              </a:solidFill>
              <a:latin typeface="Times New Roman" pitchFamily="18" charset="0"/>
              <a:cs typeface="Times New Roman" pitchFamily="18" charset="0"/>
            </a:endParaRPr>
          </a:p>
        </p:txBody>
      </p:sp>
      <p:pic>
        <p:nvPicPr>
          <p:cNvPr id="27650" name="Picture 2" descr="http://www.agapeinterpreting.com/pics/deaf-blind.jpg"/>
          <p:cNvPicPr>
            <a:picLocks noChangeAspect="1" noChangeArrowheads="1"/>
          </p:cNvPicPr>
          <p:nvPr/>
        </p:nvPicPr>
        <p:blipFill>
          <a:blip r:embed="rId3" cstate="print"/>
          <a:srcRect/>
          <a:stretch>
            <a:fillRect/>
          </a:stretch>
        </p:blipFill>
        <p:spPr bwMode="auto">
          <a:xfrm>
            <a:off x="225232" y="1254124"/>
            <a:ext cx="2786082" cy="2402732"/>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27652" name="Picture 4" descr="http://www.deafblindlh.org/images/hands1.gif"/>
          <p:cNvPicPr>
            <a:picLocks noChangeAspect="1" noChangeArrowheads="1"/>
          </p:cNvPicPr>
          <p:nvPr/>
        </p:nvPicPr>
        <p:blipFill>
          <a:blip r:embed="rId4" cstate="print"/>
          <a:srcRect/>
          <a:stretch>
            <a:fillRect/>
          </a:stretch>
        </p:blipFill>
        <p:spPr bwMode="auto">
          <a:xfrm>
            <a:off x="1835696" y="3352764"/>
            <a:ext cx="2071702" cy="1617593"/>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27654" name="Picture 6" descr="http://pattan.net-website.s3.amazonaws.com/images/success/2011/06/11/SS8-medium.jpg"/>
          <p:cNvPicPr>
            <a:picLocks noChangeAspect="1" noChangeArrowheads="1"/>
          </p:cNvPicPr>
          <p:nvPr/>
        </p:nvPicPr>
        <p:blipFill>
          <a:blip r:embed="rId5" cstate="print"/>
          <a:srcRect/>
          <a:stretch>
            <a:fillRect/>
          </a:stretch>
        </p:blipFill>
        <p:spPr bwMode="auto">
          <a:xfrm>
            <a:off x="225232" y="4872084"/>
            <a:ext cx="2285984" cy="1718429"/>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10" name="Рисунок 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
        <p:nvSpPr>
          <p:cNvPr id="11" name="Прямоугольник 10"/>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7" action="ppaction://hlinksldjump"/>
              </a:rPr>
              <a:t>Conte</a:t>
            </a:r>
            <a:r>
              <a:rPr lang="en-US" b="1" u="sng" dirty="0" smtClean="0">
                <a:solidFill>
                  <a:schemeClr val="tx1"/>
                </a:solidFill>
                <a:hlinkClick r:id="rId7" action="ppaction://hlinksldjump"/>
              </a:rPr>
              <a:t>n</a:t>
            </a:r>
            <a:r>
              <a:rPr lang="en-US" b="1" u="sng" dirty="0" smtClean="0">
                <a:solidFill>
                  <a:schemeClr val="accent2">
                    <a:lumMod val="75000"/>
                  </a:schemeClr>
                </a:solidFill>
                <a:hlinkClick r:id="rId7"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p:transition spd="slow" advTm="3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2" name="Заголовок 1"/>
          <p:cNvSpPr>
            <a:spLocks noGrp="1"/>
          </p:cNvSpPr>
          <p:nvPr>
            <p:ph type="title"/>
          </p:nvPr>
        </p:nvSpPr>
        <p:spPr>
          <a:xfrm>
            <a:off x="357158" y="857232"/>
            <a:ext cx="8310530" cy="1143000"/>
          </a:xfrm>
        </p:spPr>
        <p:style>
          <a:lnRef idx="0">
            <a:schemeClr val="accent6"/>
          </a:lnRef>
          <a:fillRef idx="3">
            <a:schemeClr val="accent6"/>
          </a:fillRef>
          <a:effectRef idx="3">
            <a:schemeClr val="accent6"/>
          </a:effectRef>
          <a:fontRef idx="minor">
            <a:schemeClr val="lt1"/>
          </a:fontRef>
        </p:style>
        <p:txBody>
          <a:bodyPr/>
          <a:lstStyle/>
          <a:p>
            <a:r>
              <a:rPr lang="en-US" b="1" dirty="0" smtClean="0">
                <a:solidFill>
                  <a:schemeClr val="tx1"/>
                </a:solidFill>
                <a:latin typeface="Times New Roman" pitchFamily="18" charset="0"/>
                <a:cs typeface="Times New Roman" pitchFamily="18" charset="0"/>
              </a:rPr>
              <a:t>The conclusion</a:t>
            </a:r>
            <a:endParaRPr lang="ru-RU"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357158" y="2214555"/>
            <a:ext cx="8320438" cy="4143404"/>
          </a:xfrm>
        </p:spPr>
        <p:style>
          <a:lnRef idx="0">
            <a:schemeClr val="accent6"/>
          </a:lnRef>
          <a:fillRef idx="3">
            <a:schemeClr val="accent6"/>
          </a:fillRef>
          <a:effectRef idx="3">
            <a:schemeClr val="accent6"/>
          </a:effectRef>
          <a:fontRef idx="minor">
            <a:schemeClr val="lt1"/>
          </a:fontRef>
        </p:style>
        <p:txBody>
          <a:bodyPr>
            <a:normAutofit/>
          </a:bodyPr>
          <a:lstStyle/>
          <a:p>
            <a:r>
              <a:rPr lang="en-US" dirty="0" smtClean="0">
                <a:solidFill>
                  <a:schemeClr val="tx1"/>
                </a:solidFill>
                <a:latin typeface="Times New Roman" pitchFamily="18" charset="0"/>
                <a:cs typeface="Times New Roman" pitchFamily="18" charset="0"/>
              </a:rPr>
              <a:t>In a global world, wouldn’t there be a benefit to speaking the </a:t>
            </a:r>
            <a:r>
              <a:rPr lang="en-US" b="1" dirty="0" smtClean="0">
                <a:solidFill>
                  <a:schemeClr val="tx1"/>
                </a:solidFill>
                <a:latin typeface="Times New Roman" pitchFamily="18" charset="0"/>
                <a:cs typeface="Times New Roman" pitchFamily="18" charset="0"/>
              </a:rPr>
              <a:t>same language</a:t>
            </a:r>
            <a:r>
              <a:rPr lang="en-US" dirty="0" smtClean="0">
                <a:solidFill>
                  <a:schemeClr val="tx1"/>
                </a:solidFill>
                <a:latin typeface="Times New Roman" pitchFamily="18" charset="0"/>
                <a:cs typeface="Times New Roman" pitchFamily="18" charset="0"/>
              </a:rPr>
              <a:t>?</a:t>
            </a:r>
          </a:p>
          <a:p>
            <a:r>
              <a:rPr lang="en-US" dirty="0" smtClean="0">
                <a:solidFill>
                  <a:schemeClr val="tx1"/>
                </a:solidFill>
                <a:latin typeface="Times New Roman" pitchFamily="18" charset="0"/>
                <a:cs typeface="Times New Roman" pitchFamily="18" charset="0"/>
              </a:rPr>
              <a:t>Some groups have advocated that a universal language will be adopted, but </a:t>
            </a:r>
            <a:r>
              <a:rPr lang="en-US" b="1" dirty="0" smtClean="0">
                <a:solidFill>
                  <a:schemeClr val="tx1"/>
                </a:solidFill>
                <a:latin typeface="Times New Roman" pitchFamily="18" charset="0"/>
                <a:cs typeface="Times New Roman" pitchFamily="18" charset="0"/>
              </a:rPr>
              <a:t>it’ll be difficult to find any group willing to give up their own language</a:t>
            </a:r>
            <a:r>
              <a:rPr lang="en-US" dirty="0" smtClean="0">
                <a:solidFill>
                  <a:schemeClr val="tx1"/>
                </a:solidFill>
                <a:latin typeface="Times New Roman" pitchFamily="18" charset="0"/>
                <a:cs typeface="Times New Roman" pitchFamily="18" charset="0"/>
              </a:rPr>
              <a:t> if only because so much culture and history becomes embedded within it over time.</a:t>
            </a:r>
            <a:endParaRPr lang="ru-RU" dirty="0">
              <a:solidFill>
                <a:schemeClr val="tx1"/>
              </a:solidFill>
              <a:latin typeface="Times New Roman" pitchFamily="18" charset="0"/>
              <a:cs typeface="Times New Roman" pitchFamily="18" charset="0"/>
            </a:endParaRP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
        <p:nvSpPr>
          <p:cNvPr id="7" name="Прямоугольник 6"/>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4" action="ppaction://hlinksldjump"/>
              </a:rPr>
              <a:t>Conte</a:t>
            </a:r>
            <a:r>
              <a:rPr lang="en-US" b="1" u="sng" dirty="0" smtClean="0">
                <a:solidFill>
                  <a:schemeClr val="tx1"/>
                </a:solidFill>
                <a:hlinkClick r:id="rId4" action="ppaction://hlinksldjump"/>
              </a:rPr>
              <a:t>n</a:t>
            </a:r>
            <a:r>
              <a:rPr lang="en-US" b="1" u="sng" dirty="0" smtClean="0">
                <a:solidFill>
                  <a:schemeClr val="accent2">
                    <a:lumMod val="75000"/>
                  </a:schemeClr>
                </a:solidFill>
                <a:hlinkClick r:id="rId4"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p:transition spd="slow" advTm="2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2" name="Заголовок 1"/>
          <p:cNvSpPr>
            <a:spLocks noGrp="1"/>
          </p:cNvSpPr>
          <p:nvPr>
            <p:ph type="title"/>
          </p:nvPr>
        </p:nvSpPr>
        <p:spPr>
          <a:xfrm>
            <a:off x="457200" y="976248"/>
            <a:ext cx="8229600" cy="1143000"/>
          </a:xfrm>
        </p:spPr>
        <p:style>
          <a:lnRef idx="0">
            <a:schemeClr val="accent6"/>
          </a:lnRef>
          <a:fillRef idx="3">
            <a:schemeClr val="accent6"/>
          </a:fillRef>
          <a:effectRef idx="3">
            <a:schemeClr val="accent6"/>
          </a:effectRef>
          <a:fontRef idx="minor">
            <a:schemeClr val="lt1"/>
          </a:fontRef>
        </p:style>
        <p:txBody>
          <a:bodyPr/>
          <a:lstStyle/>
          <a:p>
            <a:r>
              <a:rPr lang="en-US" b="1" dirty="0" smtClean="0">
                <a:solidFill>
                  <a:schemeClr val="tx1"/>
                </a:solidFill>
                <a:latin typeface="Times New Roman" pitchFamily="18" charset="0"/>
                <a:cs typeface="Times New Roman" pitchFamily="18" charset="0"/>
              </a:rPr>
              <a:t>References</a:t>
            </a:r>
            <a:r>
              <a:rPr lang="en-US" b="1" dirty="0" smtClean="0">
                <a:latin typeface="Times New Roman" pitchFamily="18" charset="0"/>
                <a:cs typeface="Times New Roman" pitchFamily="18" charset="0"/>
              </a:rPr>
              <a:t> </a:t>
            </a:r>
            <a:endParaRPr lang="ru-RU" b="1" dirty="0">
              <a:latin typeface="Times New Roman" pitchFamily="18" charset="0"/>
              <a:cs typeface="Times New Roman" pitchFamily="18" charset="0"/>
            </a:endParaRPr>
          </a:p>
        </p:txBody>
      </p:sp>
      <p:sp>
        <p:nvSpPr>
          <p:cNvPr id="5" name="Содержимое 4"/>
          <p:cNvSpPr>
            <a:spLocks noGrp="1"/>
          </p:cNvSpPr>
          <p:nvPr>
            <p:ph idx="1"/>
          </p:nvPr>
        </p:nvSpPr>
        <p:spPr>
          <a:xfrm>
            <a:off x="457200" y="2348880"/>
            <a:ext cx="8229600" cy="4087356"/>
          </a:xfrm>
        </p:spPr>
        <p:style>
          <a:lnRef idx="0">
            <a:schemeClr val="accent6"/>
          </a:lnRef>
          <a:fillRef idx="3">
            <a:schemeClr val="accent6"/>
          </a:fillRef>
          <a:effectRef idx="3">
            <a:schemeClr val="accent6"/>
          </a:effectRef>
          <a:fontRef idx="minor">
            <a:schemeClr val="lt1"/>
          </a:fontRef>
        </p:style>
        <p:txBody>
          <a:bodyPr>
            <a:normAutofit lnSpcReduction="10000"/>
          </a:bodyPr>
          <a:lstStyle/>
          <a:p>
            <a:r>
              <a:rPr lang="en-US" sz="2400" dirty="0" smtClean="0">
                <a:solidFill>
                  <a:schemeClr val="tx1"/>
                </a:solidFill>
                <a:latin typeface="Times New Roman" pitchFamily="18" charset="0"/>
                <a:cs typeface="Times New Roman" pitchFamily="18" charset="0"/>
                <a:hlinkClick r:id="rId3"/>
              </a:rPr>
              <a:t>http://www.motarjemonline.com/forum/showthread.php?542-History-of-Language&amp;langid=1</a:t>
            </a:r>
            <a:endParaRPr lang="en-US" sz="2400" dirty="0" smtClean="0">
              <a:solidFill>
                <a:schemeClr val="tx1"/>
              </a:solidFill>
              <a:latin typeface="Times New Roman" pitchFamily="18" charset="0"/>
              <a:cs typeface="Times New Roman" pitchFamily="18" charset="0"/>
            </a:endParaRPr>
          </a:p>
          <a:p>
            <a:r>
              <a:rPr lang="en-US" sz="2400" dirty="0" smtClean="0">
                <a:solidFill>
                  <a:schemeClr val="tx1"/>
                </a:solidFill>
                <a:latin typeface="Times New Roman" pitchFamily="18" charset="0"/>
                <a:cs typeface="Times New Roman" pitchFamily="18" charset="0"/>
                <a:hlinkClick r:id="rId4"/>
              </a:rPr>
              <a:t>http://www.linguisticsociety.org/content/how-did-language-begin</a:t>
            </a:r>
            <a:endParaRPr lang="en-US" sz="2400" dirty="0" smtClean="0">
              <a:solidFill>
                <a:schemeClr val="tx1"/>
              </a:solidFill>
              <a:latin typeface="Times New Roman" pitchFamily="18" charset="0"/>
              <a:cs typeface="Times New Roman" pitchFamily="18" charset="0"/>
            </a:endParaRPr>
          </a:p>
          <a:p>
            <a:r>
              <a:rPr lang="en-US" sz="2400" dirty="0" smtClean="0">
                <a:solidFill>
                  <a:schemeClr val="tx1"/>
                </a:solidFill>
                <a:latin typeface="Times New Roman" pitchFamily="18" charset="0"/>
                <a:cs typeface="Times New Roman" pitchFamily="18" charset="0"/>
                <a:hlinkClick r:id="rId5"/>
              </a:rPr>
              <a:t>http://www.daytranslations.com/world-languages</a:t>
            </a:r>
            <a:endParaRPr lang="en-US" sz="2400" dirty="0" smtClean="0">
              <a:solidFill>
                <a:schemeClr val="tx1"/>
              </a:solidFill>
              <a:latin typeface="Times New Roman" pitchFamily="18" charset="0"/>
              <a:cs typeface="Times New Roman" pitchFamily="18" charset="0"/>
            </a:endParaRPr>
          </a:p>
          <a:p>
            <a:r>
              <a:rPr lang="en-US" sz="2400" dirty="0" smtClean="0">
                <a:solidFill>
                  <a:schemeClr val="tx1"/>
                </a:solidFill>
                <a:latin typeface="Times New Roman" pitchFamily="18" charset="0"/>
                <a:cs typeface="Times New Roman" pitchFamily="18" charset="0"/>
                <a:hlinkClick r:id="rId6"/>
              </a:rPr>
              <a:t>http://www.edudemic.com/language-quiz/</a:t>
            </a:r>
            <a:endParaRPr lang="en-US" sz="2400" dirty="0" smtClean="0">
              <a:solidFill>
                <a:schemeClr val="tx1"/>
              </a:solidFill>
              <a:latin typeface="Times New Roman" pitchFamily="18" charset="0"/>
              <a:cs typeface="Times New Roman" pitchFamily="18" charset="0"/>
            </a:endParaRPr>
          </a:p>
          <a:p>
            <a:r>
              <a:rPr lang="en-US" sz="2400" dirty="0" smtClean="0">
                <a:solidFill>
                  <a:schemeClr val="tx1"/>
                </a:solidFill>
                <a:latin typeface="Times New Roman" pitchFamily="18" charset="0"/>
                <a:cs typeface="Times New Roman" pitchFamily="18" charset="0"/>
                <a:hlinkClick r:id="rId7"/>
              </a:rPr>
              <a:t>https://www.google.co.il/webhp?hl=en&amp;tab=ww&amp;ei=W4R0UpqNIYbJrQe584DABQ&amp;ved=0CBQQ1S4&amp;gfe_rd=cr</a:t>
            </a:r>
          </a:p>
          <a:p>
            <a:r>
              <a:rPr lang="en-US" sz="2400" dirty="0" smtClean="0">
                <a:solidFill>
                  <a:schemeClr val="tx1"/>
                </a:solidFill>
                <a:latin typeface="Times New Roman" pitchFamily="18" charset="0"/>
                <a:cs typeface="Times New Roman" pitchFamily="18" charset="0"/>
                <a:hlinkClick r:id="rId8"/>
              </a:rPr>
              <a:t>http://www.afb.org/info/living-with-vision-loss/braille/what-is-braille/123</a:t>
            </a:r>
            <a:endParaRPr lang="en-US" sz="2400" dirty="0" smtClean="0">
              <a:solidFill>
                <a:schemeClr val="tx1"/>
              </a:solidFill>
              <a:latin typeface="Times New Roman" pitchFamily="18" charset="0"/>
              <a:cs typeface="Times New Roman" pitchFamily="18" charset="0"/>
            </a:endParaRPr>
          </a:p>
          <a:p>
            <a:endParaRPr lang="en-US" sz="2400" dirty="0" smtClean="0">
              <a:solidFill>
                <a:schemeClr val="tx1"/>
              </a:solidFill>
            </a:endParaRPr>
          </a:p>
          <a:p>
            <a:endParaRPr lang="en-US" sz="2400" dirty="0" smtClean="0">
              <a:solidFill>
                <a:schemeClr val="tx1"/>
              </a:solidFill>
            </a:endParaRPr>
          </a:p>
          <a:p>
            <a:endParaRPr lang="en-US" sz="2400" dirty="0" smtClean="0">
              <a:solidFill>
                <a:schemeClr val="tx1"/>
              </a:solidFill>
            </a:endParaRPr>
          </a:p>
          <a:p>
            <a:endParaRPr lang="en-US" sz="2400" dirty="0" smtClean="0">
              <a:solidFill>
                <a:schemeClr val="tx1"/>
              </a:solidFill>
            </a:endParaRPr>
          </a:p>
          <a:p>
            <a:endParaRPr lang="en-US" sz="2400" dirty="0" smtClean="0">
              <a:solidFill>
                <a:schemeClr val="tx1"/>
              </a:solidFill>
            </a:endParaRPr>
          </a:p>
          <a:p>
            <a:endParaRPr lang="en-US" sz="2400" dirty="0" smtClean="0">
              <a:solidFill>
                <a:schemeClr val="tx1"/>
              </a:solidFill>
            </a:endParaRPr>
          </a:p>
          <a:p>
            <a:endParaRPr lang="en-US" sz="2400" dirty="0" smtClean="0">
              <a:solidFill>
                <a:schemeClr val="tx1"/>
              </a:solidFill>
            </a:endParaRPr>
          </a:p>
          <a:p>
            <a:endParaRPr lang="en-US" sz="2400" dirty="0" smtClean="0">
              <a:solidFill>
                <a:schemeClr val="tx1"/>
              </a:solidFill>
            </a:endParaRPr>
          </a:p>
          <a:p>
            <a:endParaRPr lang="ru-RU" sz="2400" dirty="0">
              <a:solidFill>
                <a:schemeClr val="tx1"/>
              </a:solidFill>
            </a:endParaRPr>
          </a:p>
        </p:txBody>
      </p:sp>
      <p:pic>
        <p:nvPicPr>
          <p:cNvPr id="6" name="Рисунок 5"/>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400" advTm="4618">
        <p14:doors dir="vert"/>
      </p:transition>
    </mc:Choice>
    <mc:Fallback>
      <p:transition spd="slow" advTm="4618">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5" name="Прямоугольник 4"/>
          <p:cNvSpPr/>
          <p:nvPr/>
        </p:nvSpPr>
        <p:spPr>
          <a:xfrm>
            <a:off x="0" y="0"/>
            <a:ext cx="9144000" cy="692696"/>
          </a:xfrm>
          <a:prstGeom prst="rect">
            <a:avLst/>
          </a:prstGeom>
          <a:solidFill>
            <a:srgbClr val="6C4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0" y="692696"/>
            <a:ext cx="9144000" cy="1303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10255" y="115515"/>
            <a:ext cx="8523487" cy="461665"/>
          </a:xfrm>
          <a:prstGeom prst="rect">
            <a:avLst/>
          </a:prstGeom>
        </p:spPr>
        <p:txBody>
          <a:bodyPr wrap="none">
            <a:spAutoFit/>
          </a:bodyPr>
          <a:lstStyle/>
          <a:p>
            <a:pPr algn="ctr"/>
            <a:r>
              <a:rPr lang="ru-RU" sz="2400" dirty="0" smtClean="0">
                <a:ln>
                  <a:solidFill>
                    <a:schemeClr val="accent6">
                      <a:lumMod val="60000"/>
                      <a:lumOff val="40000"/>
                    </a:schemeClr>
                  </a:solidFill>
                </a:ln>
                <a:solidFill>
                  <a:srgbClr val="FFC000"/>
                </a:solidFill>
                <a:latin typeface="Arial Black" panose="020B0A04020102020204" pitchFamily="34" charset="0"/>
              </a:rPr>
              <a:t>ШКОЛА ПРИ ПОСОЛЬСТВЕ РОССИИ В ИЗРАИЛЕ</a:t>
            </a:r>
            <a:endParaRPr lang="ru-RU" sz="2400" dirty="0">
              <a:solidFill>
                <a:srgbClr val="FFC000"/>
              </a:solidFill>
              <a:latin typeface="Arial Black" panose="020B0A04020102020204" pitchFamily="34" charset="0"/>
            </a:endParaRPr>
          </a:p>
        </p:txBody>
      </p:sp>
      <p:sp>
        <p:nvSpPr>
          <p:cNvPr id="9" name="TextBox 8"/>
          <p:cNvSpPr txBox="1"/>
          <p:nvPr/>
        </p:nvSpPr>
        <p:spPr>
          <a:xfrm>
            <a:off x="428596" y="3643314"/>
            <a:ext cx="7643866" cy="1754326"/>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just"/>
            <a:r>
              <a:rPr lang="en-US" dirty="0" smtClean="0">
                <a:solidFill>
                  <a:schemeClr val="tx1"/>
                </a:solidFill>
                <a:latin typeface="Times New Roman" pitchFamily="18" charset="0"/>
                <a:cs typeface="Times New Roman" pitchFamily="18" charset="0"/>
              </a:rPr>
              <a:t>Language is always a part of our lives. But not many of us know what language was developing first as a real language, or what languages are the most popular ones, that there are families of languages. Some people come to a question: “How do disabled people communicate?”. Answers for all that you can find in my presentation which I </a:t>
            </a:r>
            <a:r>
              <a:rPr lang="en-US" dirty="0" smtClean="0">
                <a:solidFill>
                  <a:schemeClr val="tx1"/>
                </a:solidFill>
                <a:latin typeface="Times New Roman" pitchFamily="18" charset="0"/>
                <a:cs typeface="Times New Roman" pitchFamily="18" charset="0"/>
              </a:rPr>
              <a:t>hav</a:t>
            </a:r>
            <a:r>
              <a:rPr lang="en-US" dirty="0" smtClean="0">
                <a:solidFill>
                  <a:schemeClr val="tx1"/>
                </a:solidFill>
                <a:latin typeface="Times New Roman" pitchFamily="18" charset="0"/>
                <a:cs typeface="Times New Roman" pitchFamily="18" charset="0"/>
              </a:rPr>
              <a:t>e</a:t>
            </a:r>
            <a:r>
              <a:rPr lang="ru-RU" dirty="0" smtClean="0">
                <a:solidFill>
                  <a:schemeClr val="tx1"/>
                </a:solidFill>
                <a:latin typeface="Times New Roman" pitchFamily="18" charset="0"/>
                <a:cs typeface="Times New Roman" pitchFamily="18" charset="0"/>
              </a:rPr>
              <a:t> </a:t>
            </a:r>
            <a:r>
              <a:rPr lang="en-US" dirty="0" smtClean="0">
                <a:solidFill>
                  <a:schemeClr val="tx1"/>
                </a:solidFill>
                <a:latin typeface="Times New Roman" pitchFamily="18" charset="0"/>
                <a:cs typeface="Times New Roman" pitchFamily="18" charset="0"/>
              </a:rPr>
              <a:t>especially </a:t>
            </a:r>
            <a:r>
              <a:rPr lang="en-US" dirty="0" smtClean="0">
                <a:solidFill>
                  <a:schemeClr val="tx1"/>
                </a:solidFill>
                <a:latin typeface="Times New Roman" pitchFamily="18" charset="0"/>
                <a:cs typeface="Times New Roman" pitchFamily="18" charset="0"/>
              </a:rPr>
              <a:t>made for you to know more about a common thing in </a:t>
            </a:r>
            <a:r>
              <a:rPr lang="en-US" smtClean="0">
                <a:solidFill>
                  <a:schemeClr val="tx1"/>
                </a:solidFill>
                <a:latin typeface="Times New Roman" pitchFamily="18" charset="0"/>
                <a:cs typeface="Times New Roman" pitchFamily="18" charset="0"/>
              </a:rPr>
              <a:t>our </a:t>
            </a:r>
            <a:r>
              <a:rPr lang="en-US" smtClean="0">
                <a:solidFill>
                  <a:schemeClr val="tx1"/>
                </a:solidFill>
                <a:latin typeface="Times New Roman" pitchFamily="18" charset="0"/>
                <a:cs typeface="Times New Roman" pitchFamily="18" charset="0"/>
              </a:rPr>
              <a:t>life </a:t>
            </a:r>
            <a:r>
              <a:rPr lang="en-US" dirty="0" smtClean="0">
                <a:solidFill>
                  <a:schemeClr val="tx1"/>
                </a:solidFill>
                <a:latin typeface="Times New Roman" pitchFamily="18" charset="0"/>
                <a:cs typeface="Times New Roman" pitchFamily="18" charset="0"/>
              </a:rPr>
              <a:t>which is language</a:t>
            </a:r>
            <a:r>
              <a:rPr lang="ru-RU" dirty="0" smtClean="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p:txBody>
      </p:sp>
      <p:sp>
        <p:nvSpPr>
          <p:cNvPr id="10" name="TextBox 9"/>
          <p:cNvSpPr txBox="1"/>
          <p:nvPr/>
        </p:nvSpPr>
        <p:spPr>
          <a:xfrm>
            <a:off x="2714612" y="928670"/>
            <a:ext cx="3214710" cy="132343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just"/>
            <a:r>
              <a:rPr lang="en-US" sz="4000" b="1" dirty="0" smtClean="0">
                <a:solidFill>
                  <a:schemeClr val="tx1"/>
                </a:solidFill>
                <a:latin typeface="Times New Roman" pitchFamily="18" charset="0"/>
                <a:cs typeface="Times New Roman" pitchFamily="18" charset="0"/>
              </a:rPr>
              <a:t>Aims of this presentation</a:t>
            </a:r>
            <a:endParaRPr lang="ru-RU" sz="4000" b="1" dirty="0">
              <a:solidFill>
                <a:schemeClr val="tx1"/>
              </a:solidFill>
              <a:latin typeface="Times New Roman" pitchFamily="18" charset="0"/>
              <a:cs typeface="Times New Roman" pitchFamily="18" charset="0"/>
            </a:endParaRPr>
          </a:p>
        </p:txBody>
      </p:sp>
      <p:sp>
        <p:nvSpPr>
          <p:cNvPr id="11" name="TextBox 10"/>
          <p:cNvSpPr txBox="1"/>
          <p:nvPr/>
        </p:nvSpPr>
        <p:spPr>
          <a:xfrm>
            <a:off x="428596" y="2285992"/>
            <a:ext cx="7643866" cy="120032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marL="342900" indent="-342900" algn="just">
              <a:buAutoNum type="arabicParenR"/>
            </a:pPr>
            <a:r>
              <a:rPr lang="en-US" dirty="0" smtClean="0">
                <a:solidFill>
                  <a:schemeClr val="tx1"/>
                </a:solidFill>
                <a:latin typeface="Times New Roman" pitchFamily="18" charset="0"/>
                <a:cs typeface="Times New Roman" pitchFamily="18" charset="0"/>
              </a:rPr>
              <a:t>To study the role and the functions of a language in the society</a:t>
            </a:r>
          </a:p>
          <a:p>
            <a:pPr marL="342900" indent="-342900" algn="just">
              <a:buAutoNum type="arabicParenR"/>
            </a:pPr>
            <a:r>
              <a:rPr lang="en-US" dirty="0" smtClean="0">
                <a:solidFill>
                  <a:schemeClr val="tx1"/>
                </a:solidFill>
                <a:latin typeface="Times New Roman" pitchFamily="18" charset="0"/>
                <a:cs typeface="Times New Roman" pitchFamily="18" charset="0"/>
              </a:rPr>
              <a:t>To find information about the worlds languages</a:t>
            </a:r>
          </a:p>
          <a:p>
            <a:pPr marL="342900" indent="-342900" algn="just">
              <a:buAutoNum type="arabicParenR"/>
            </a:pPr>
            <a:r>
              <a:rPr lang="en-US" dirty="0" smtClean="0">
                <a:solidFill>
                  <a:schemeClr val="tx1"/>
                </a:solidFill>
                <a:latin typeface="Times New Roman" pitchFamily="18" charset="0"/>
                <a:cs typeface="Times New Roman" pitchFamily="18" charset="0"/>
              </a:rPr>
              <a:t>To learn more about the influential languages</a:t>
            </a:r>
          </a:p>
          <a:p>
            <a:pPr marL="342900" indent="-342900" algn="just">
              <a:buAutoNum type="arabicParenR"/>
            </a:pPr>
            <a:r>
              <a:rPr lang="en-US" dirty="0" smtClean="0">
                <a:solidFill>
                  <a:schemeClr val="tx1"/>
                </a:solidFill>
                <a:latin typeface="Times New Roman" pitchFamily="18" charset="0"/>
                <a:cs typeface="Times New Roman" pitchFamily="18" charset="0"/>
              </a:rPr>
              <a:t>To get some data about the history of language development </a:t>
            </a:r>
            <a:endParaRPr lang="ru-RU"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2" name="Заголовок 1"/>
          <p:cNvSpPr>
            <a:spLocks noGrp="1"/>
          </p:cNvSpPr>
          <p:nvPr>
            <p:ph type="title"/>
          </p:nvPr>
        </p:nvSpPr>
        <p:spPr>
          <a:xfrm>
            <a:off x="457200" y="903924"/>
            <a:ext cx="8229600" cy="580926"/>
          </a:xfrm>
        </p:spPr>
        <p:style>
          <a:lnRef idx="0">
            <a:schemeClr val="accent6"/>
          </a:lnRef>
          <a:fillRef idx="3">
            <a:schemeClr val="accent6"/>
          </a:fillRef>
          <a:effectRef idx="3">
            <a:schemeClr val="accent6"/>
          </a:effectRef>
          <a:fontRef idx="minor">
            <a:schemeClr val="lt1"/>
          </a:fontRef>
        </p:style>
        <p:txBody>
          <a:bodyPr>
            <a:normAutofit fontScale="90000"/>
          </a:bodyPr>
          <a:lstStyle/>
          <a:p>
            <a:r>
              <a:rPr lang="en-US" b="1" dirty="0" smtClean="0">
                <a:solidFill>
                  <a:schemeClr val="tx1"/>
                </a:solidFill>
                <a:latin typeface="Times New Roman" pitchFamily="18" charset="0"/>
                <a:cs typeface="Times New Roman" pitchFamily="18" charset="0"/>
              </a:rPr>
              <a:t>Contents</a:t>
            </a:r>
            <a:endParaRPr lang="ru-RU" b="1" dirty="0">
              <a:solidFill>
                <a:schemeClr val="tx1"/>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600200"/>
            <a:ext cx="8219256" cy="5069160"/>
          </a:xfrm>
        </p:spPr>
        <p:style>
          <a:lnRef idx="1">
            <a:schemeClr val="accent6"/>
          </a:lnRef>
          <a:fillRef idx="3">
            <a:schemeClr val="accent6"/>
          </a:fillRef>
          <a:effectRef idx="2">
            <a:schemeClr val="accent6"/>
          </a:effectRef>
          <a:fontRef idx="minor">
            <a:schemeClr val="lt1"/>
          </a:fontRef>
        </p:style>
        <p:txBody>
          <a:bodyPr>
            <a:normAutofit fontScale="62500" lnSpcReduction="20000"/>
          </a:bodyPr>
          <a:lstStyle/>
          <a:p>
            <a:pPr>
              <a:lnSpc>
                <a:spcPct val="120000"/>
              </a:lnSpc>
            </a:pPr>
            <a:r>
              <a:rPr lang="en-US" b="1" dirty="0" smtClean="0">
                <a:solidFill>
                  <a:schemeClr val="tx1"/>
                </a:solidFill>
                <a:latin typeface="Times New Roman" pitchFamily="18" charset="0"/>
                <a:cs typeface="Times New Roman" pitchFamily="18" charset="0"/>
                <a:hlinkClick r:id="rId3" action="ppaction://hlinksldjump"/>
              </a:rPr>
              <a:t>1) About the history of language development </a:t>
            </a:r>
            <a:endParaRPr lang="en-US"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4" action="ppaction://hlinksldjump"/>
              </a:rPr>
              <a:t>2) Some theories </a:t>
            </a:r>
            <a:endParaRPr lang="ru-RU"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5" action="ppaction://hlinksldjump"/>
              </a:rPr>
              <a:t>3) The</a:t>
            </a:r>
            <a:r>
              <a:rPr lang="ru-RU" b="1" dirty="0" smtClean="0">
                <a:solidFill>
                  <a:schemeClr val="tx1"/>
                </a:solidFill>
                <a:latin typeface="Times New Roman" pitchFamily="18" charset="0"/>
                <a:cs typeface="Times New Roman" pitchFamily="18" charset="0"/>
                <a:hlinkClick r:id="rId5" action="ppaction://hlinksldjump"/>
              </a:rPr>
              <a:t> </a:t>
            </a:r>
            <a:r>
              <a:rPr lang="en-US" b="1" dirty="0" smtClean="0">
                <a:solidFill>
                  <a:schemeClr val="tx1"/>
                </a:solidFill>
                <a:latin typeface="Times New Roman" pitchFamily="18" charset="0"/>
                <a:cs typeface="Times New Roman" pitchFamily="18" charset="0"/>
                <a:hlinkClick r:id="rId5" action="ppaction://hlinksldjump"/>
              </a:rPr>
              <a:t>first language </a:t>
            </a:r>
            <a:endParaRPr lang="ru-RU"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6" action="ppaction://hlinksldjump"/>
              </a:rPr>
              <a:t>4) Modern languages </a:t>
            </a:r>
            <a:endParaRPr lang="ru-RU"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7" action="ppaction://hlinksldjump"/>
              </a:rPr>
              <a:t>5) The most globally influential languages</a:t>
            </a:r>
            <a:endParaRPr lang="en-US"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8" action="ppaction://hlinksldjump"/>
              </a:rPr>
              <a:t>6) The family of languages</a:t>
            </a:r>
            <a:endParaRPr lang="en-US"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9" action="ppaction://hlinksldjump"/>
              </a:rPr>
              <a:t>7) Fast disappearing </a:t>
            </a:r>
            <a:r>
              <a:rPr lang="en-US" b="1" dirty="0">
                <a:solidFill>
                  <a:schemeClr val="tx1"/>
                </a:solidFill>
                <a:latin typeface="Times New Roman" pitchFamily="18" charset="0"/>
                <a:cs typeface="Times New Roman" pitchFamily="18" charset="0"/>
                <a:hlinkClick r:id="rId9" action="ppaction://hlinksldjump"/>
              </a:rPr>
              <a:t>l</a:t>
            </a:r>
            <a:r>
              <a:rPr lang="en-US" b="1" dirty="0" smtClean="0">
                <a:solidFill>
                  <a:schemeClr val="tx1"/>
                </a:solidFill>
                <a:latin typeface="Times New Roman" pitchFamily="18" charset="0"/>
                <a:cs typeface="Times New Roman" pitchFamily="18" charset="0"/>
                <a:hlinkClick r:id="rId9" action="ppaction://hlinksldjump"/>
              </a:rPr>
              <a:t>anguages </a:t>
            </a:r>
            <a:endParaRPr lang="en-US"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10" action="ppaction://hlinksldjump"/>
              </a:rPr>
              <a:t>8) Interesting facts about languages</a:t>
            </a:r>
            <a:endParaRPr lang="en-US"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11" action="ppaction://hlinksldjump"/>
              </a:rPr>
              <a:t>9) Unusual languages</a:t>
            </a:r>
            <a:endParaRPr lang="en-US"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12" action="ppaction://hlinksldjump"/>
              </a:rPr>
              <a:t>10) Sign language</a:t>
            </a:r>
            <a:r>
              <a:rPr lang="en-US" b="1" dirty="0" smtClean="0">
                <a:solidFill>
                  <a:schemeClr val="tx1"/>
                </a:solidFill>
                <a:latin typeface="Times New Roman" pitchFamily="18" charset="0"/>
                <a:cs typeface="Times New Roman" pitchFamily="18" charset="0"/>
              </a:rPr>
              <a:t/>
            </a:r>
            <a:br>
              <a:rPr lang="en-US" b="1" dirty="0" smtClean="0">
                <a:solidFill>
                  <a:schemeClr val="tx1"/>
                </a:solidFill>
                <a:latin typeface="Times New Roman" pitchFamily="18" charset="0"/>
                <a:cs typeface="Times New Roman" pitchFamily="18" charset="0"/>
              </a:rPr>
            </a:br>
            <a:r>
              <a:rPr lang="en-US" b="1" dirty="0" smtClean="0">
                <a:solidFill>
                  <a:schemeClr val="tx1"/>
                </a:solidFill>
                <a:latin typeface="Times New Roman" pitchFamily="18" charset="0"/>
                <a:cs typeface="Times New Roman" pitchFamily="18" charset="0"/>
                <a:hlinkClick r:id="rId13" action="ppaction://hlinksldjump"/>
              </a:rPr>
              <a:t>11) What is Braille?</a:t>
            </a:r>
            <a:r>
              <a:rPr lang="en-US" b="1" dirty="0" smtClean="0">
                <a:solidFill>
                  <a:schemeClr val="tx1"/>
                </a:solidFill>
                <a:latin typeface="Times New Roman" pitchFamily="18" charset="0"/>
                <a:cs typeface="Times New Roman" pitchFamily="18" charset="0"/>
              </a:rPr>
              <a:t/>
            </a:r>
            <a:br>
              <a:rPr lang="en-US" b="1" dirty="0" smtClean="0">
                <a:solidFill>
                  <a:schemeClr val="tx1"/>
                </a:solidFill>
                <a:latin typeface="Times New Roman" pitchFamily="18" charset="0"/>
                <a:cs typeface="Times New Roman" pitchFamily="18" charset="0"/>
              </a:rPr>
            </a:br>
            <a:r>
              <a:rPr lang="en-US" b="1" dirty="0" smtClean="0">
                <a:solidFill>
                  <a:schemeClr val="tx1"/>
                </a:solidFill>
                <a:latin typeface="Times New Roman" pitchFamily="18" charset="0"/>
                <a:cs typeface="Times New Roman" pitchFamily="18" charset="0"/>
                <a:hlinkClick r:id="rId14" action="ppaction://hlinksldjump"/>
              </a:rPr>
              <a:t>12) Tactile signing</a:t>
            </a:r>
            <a:endParaRPr lang="en-US" b="1" dirty="0" smtClean="0">
              <a:solidFill>
                <a:schemeClr val="tx1"/>
              </a:solidFill>
              <a:latin typeface="Times New Roman" pitchFamily="18" charset="0"/>
              <a:cs typeface="Times New Roman" pitchFamily="18" charset="0"/>
            </a:endParaRPr>
          </a:p>
          <a:p>
            <a:pPr>
              <a:lnSpc>
                <a:spcPct val="120000"/>
              </a:lnSpc>
            </a:pPr>
            <a:r>
              <a:rPr lang="en-US" b="1" dirty="0" smtClean="0">
                <a:solidFill>
                  <a:schemeClr val="tx1"/>
                </a:solidFill>
                <a:latin typeface="Times New Roman" pitchFamily="18" charset="0"/>
                <a:cs typeface="Times New Roman" pitchFamily="18" charset="0"/>
                <a:hlinkClick r:id="rId15" action="ppaction://hlinksldjump"/>
              </a:rPr>
              <a:t>13) The conclusion</a:t>
            </a:r>
            <a:endParaRPr lang="ru-RU" b="1" dirty="0">
              <a:solidFill>
                <a:schemeClr val="tx1"/>
              </a:solidFill>
              <a:latin typeface="Times New Roman" pitchFamily="18" charset="0"/>
              <a:cs typeface="Times New Roman" pitchFamily="18" charset="0"/>
            </a:endParaRPr>
          </a:p>
        </p:txBody>
      </p:sp>
      <p:pic>
        <p:nvPicPr>
          <p:cNvPr id="5" name="Рисунок 4"/>
          <p:cNvPicPr>
            <a:picLocks noChangeAspect="1"/>
          </p:cNvPicPr>
          <p:nvPr/>
        </p:nvPicPr>
        <p:blipFill>
          <a:blip r:embed="rId16"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Tree>
  </p:cSld>
  <p:clrMapOvr>
    <a:masterClrMapping/>
  </p:clrMapOvr>
  <p:transition spd="slow" advTm="8346">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5" name="TextBox 4"/>
          <p:cNvSpPr txBox="1"/>
          <p:nvPr/>
        </p:nvSpPr>
        <p:spPr>
          <a:xfrm>
            <a:off x="4716016" y="881075"/>
            <a:ext cx="3716705" cy="95410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2800" b="1" dirty="0" smtClean="0">
                <a:solidFill>
                  <a:schemeClr val="tx1">
                    <a:lumMod val="95000"/>
                    <a:lumOff val="5000"/>
                  </a:schemeClr>
                </a:solidFill>
                <a:latin typeface="Times New Roman" pitchFamily="18" charset="0"/>
                <a:cs typeface="Times New Roman" pitchFamily="18" charset="0"/>
              </a:rPr>
              <a:t>About the history of language development </a:t>
            </a:r>
            <a:endParaRPr lang="ru-RU" sz="2800" b="1" dirty="0" smtClean="0">
              <a:solidFill>
                <a:schemeClr val="tx1">
                  <a:lumMod val="95000"/>
                  <a:lumOff val="5000"/>
                </a:schemeClr>
              </a:solidFill>
              <a:latin typeface="Times New Roman" pitchFamily="18" charset="0"/>
              <a:cs typeface="Times New Roman" pitchFamily="18" charset="0"/>
            </a:endParaRPr>
          </a:p>
        </p:txBody>
      </p:sp>
      <p:sp>
        <p:nvSpPr>
          <p:cNvPr id="6" name="TextBox 5"/>
          <p:cNvSpPr txBox="1"/>
          <p:nvPr/>
        </p:nvSpPr>
        <p:spPr>
          <a:xfrm>
            <a:off x="571472" y="1571612"/>
            <a:ext cx="3714776" cy="5078313"/>
          </a:xfrm>
          <a:prstGeom prst="rect">
            <a:avLst/>
          </a:prstGeom>
        </p:spPr>
        <p:style>
          <a:lnRef idx="0">
            <a:schemeClr val="accent6"/>
          </a:lnRef>
          <a:fillRef idx="3">
            <a:schemeClr val="accent6"/>
          </a:fillRef>
          <a:effectRef idx="3">
            <a:schemeClr val="accent6"/>
          </a:effectRef>
          <a:fontRef idx="minor">
            <a:schemeClr val="lt1"/>
          </a:fontRef>
        </p:style>
        <p:txBody>
          <a:bodyPr wrap="square" numCol="1" rtlCol="0">
            <a:spAutoFit/>
          </a:bodyPr>
          <a:lstStyle/>
          <a:p>
            <a:pPr algn="just"/>
            <a:r>
              <a:rPr lang="en-US" dirty="0" smtClean="0">
                <a:solidFill>
                  <a:schemeClr val="tx1">
                    <a:lumMod val="95000"/>
                    <a:lumOff val="5000"/>
                  </a:schemeClr>
                </a:solidFill>
                <a:latin typeface="Times New Roman" pitchFamily="18" charset="0"/>
                <a:cs typeface="Times New Roman" pitchFamily="18" charset="0"/>
              </a:rPr>
              <a:t>All social animals communicate with each other, from bees and ants to whales and apes, but </a:t>
            </a:r>
            <a:r>
              <a:rPr lang="en-US" b="1" dirty="0" smtClean="0">
                <a:solidFill>
                  <a:schemeClr val="tx1"/>
                </a:solidFill>
                <a:latin typeface="Times New Roman" pitchFamily="18" charset="0"/>
                <a:cs typeface="Times New Roman" pitchFamily="18" charset="0"/>
              </a:rPr>
              <a:t>only humans have developed the language which is more than a set of prearranged signals</a:t>
            </a:r>
            <a:r>
              <a:rPr lang="en-US" dirty="0" smtClean="0">
                <a:solidFill>
                  <a:schemeClr val="tx1"/>
                </a:solidFill>
                <a:latin typeface="Times New Roman" pitchFamily="18" charset="0"/>
                <a:cs typeface="Times New Roman" pitchFamily="18" charset="0"/>
              </a:rPr>
              <a:t>.</a:t>
            </a:r>
          </a:p>
          <a:p>
            <a:pPr algn="just"/>
            <a:r>
              <a:rPr lang="en-US" dirty="0" smtClean="0">
                <a:solidFill>
                  <a:schemeClr val="tx1">
                    <a:lumMod val="95000"/>
                    <a:lumOff val="5000"/>
                  </a:schemeClr>
                </a:solidFill>
                <a:latin typeface="Times New Roman" pitchFamily="18" charset="0"/>
                <a:cs typeface="Times New Roman" pitchFamily="18" charset="0"/>
              </a:rPr>
              <a:t>  </a:t>
            </a:r>
          </a:p>
          <a:p>
            <a:pPr algn="just"/>
            <a:r>
              <a:rPr lang="en-US" dirty="0" smtClean="0">
                <a:solidFill>
                  <a:schemeClr val="tx1">
                    <a:lumMod val="95000"/>
                    <a:lumOff val="5000"/>
                  </a:schemeClr>
                </a:solidFill>
                <a:latin typeface="Times New Roman" pitchFamily="18" charset="0"/>
                <a:cs typeface="Times New Roman" pitchFamily="18" charset="0"/>
              </a:rPr>
              <a:t>When and how the special talent of language developed is impossible to say. But it is generally assumed that its evolution must have been a long process.</a:t>
            </a:r>
            <a:br>
              <a:rPr lang="en-US" dirty="0" smtClean="0">
                <a:solidFill>
                  <a:schemeClr val="tx1">
                    <a:lumMod val="95000"/>
                    <a:lumOff val="5000"/>
                  </a:schemeClr>
                </a:solidFill>
                <a:latin typeface="Times New Roman" pitchFamily="18" charset="0"/>
                <a:cs typeface="Times New Roman" pitchFamily="18" charset="0"/>
              </a:rPr>
            </a:br>
            <a:r>
              <a:rPr lang="en-US" dirty="0" smtClean="0">
                <a:solidFill>
                  <a:schemeClr val="tx1">
                    <a:lumMod val="95000"/>
                    <a:lumOff val="5000"/>
                  </a:schemeClr>
                </a:solidFill>
                <a:latin typeface="Times New Roman" pitchFamily="18" charset="0"/>
                <a:cs typeface="Times New Roman" pitchFamily="18" charset="0"/>
              </a:rPr>
              <a:t/>
            </a:r>
            <a:br>
              <a:rPr lang="en-US" dirty="0" smtClean="0">
                <a:solidFill>
                  <a:schemeClr val="tx1">
                    <a:lumMod val="95000"/>
                    <a:lumOff val="5000"/>
                  </a:schemeClr>
                </a:solidFill>
                <a:latin typeface="Times New Roman" pitchFamily="18" charset="0"/>
                <a:cs typeface="Times New Roman" pitchFamily="18" charset="0"/>
              </a:rPr>
            </a:br>
            <a:r>
              <a:rPr lang="en-US" dirty="0" smtClean="0">
                <a:solidFill>
                  <a:schemeClr val="tx1">
                    <a:lumMod val="95000"/>
                    <a:lumOff val="5000"/>
                  </a:schemeClr>
                </a:solidFill>
                <a:latin typeface="Times New Roman" pitchFamily="18" charset="0"/>
                <a:cs typeface="Times New Roman" pitchFamily="18" charset="0"/>
              </a:rPr>
              <a:t>Our ancestors were probably speaking a million years ago, but with a slower delivery, a smaller vocabulary and above all a simpler grammar than we are accustomed to.</a:t>
            </a:r>
            <a:endParaRPr lang="ru-RU" dirty="0">
              <a:solidFill>
                <a:schemeClr val="tx1">
                  <a:lumMod val="95000"/>
                  <a:lumOff val="5000"/>
                </a:schemeClr>
              </a:solidFill>
              <a:latin typeface="Times New Roman" pitchFamily="18" charset="0"/>
              <a:cs typeface="Times New Roman" pitchFamily="18" charset="0"/>
            </a:endParaRPr>
          </a:p>
        </p:txBody>
      </p:sp>
      <p:sp>
        <p:nvSpPr>
          <p:cNvPr id="9" name="Прямоугольник 8"/>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3" action="ppaction://hlinksldjump"/>
              </a:rPr>
              <a:t>Conte</a:t>
            </a:r>
            <a:r>
              <a:rPr lang="en-US" b="1" u="sng" dirty="0" smtClean="0">
                <a:solidFill>
                  <a:schemeClr val="tx1"/>
                </a:solidFill>
                <a:hlinkClick r:id="rId3" action="ppaction://hlinksldjump"/>
              </a:rPr>
              <a:t>n</a:t>
            </a:r>
            <a:r>
              <a:rPr lang="en-US" b="1" u="sng" dirty="0" smtClean="0">
                <a:solidFill>
                  <a:schemeClr val="accent2">
                    <a:lumMod val="75000"/>
                  </a:schemeClr>
                </a:solidFill>
                <a:hlinkClick r:id="rId3" action="ppaction://hlinksldjump"/>
              </a:rPr>
              <a:t>t</a:t>
            </a:r>
            <a:r>
              <a:rPr lang="en-US" b="1" u="sng" dirty="0" smtClean="0">
                <a:solidFill>
                  <a:schemeClr val="tx1"/>
                </a:solidFill>
              </a:rPr>
              <a:t>s</a:t>
            </a:r>
            <a:endParaRPr lang="ru-RU" b="1" u="sng" dirty="0">
              <a:solidFill>
                <a:schemeClr val="tx1"/>
              </a:solidFill>
            </a:endParaRPr>
          </a:p>
        </p:txBody>
      </p:sp>
      <p:pic>
        <p:nvPicPr>
          <p:cNvPr id="2" name="Рисунок 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072066" y="2643182"/>
            <a:ext cx="3727003" cy="3175335"/>
          </a:xfrm>
          <a:prstGeom prst="rect">
            <a:avLst/>
          </a:prstGeom>
        </p:spPr>
      </p:pic>
      <p:pic>
        <p:nvPicPr>
          <p:cNvPr id="1038" name="Picture 14" descr="http://vignette4.wikia.nocookie.net/pediaofinterest/images/a/af/Question_mark.png/revision/latest?cb=20131025145355"/>
          <p:cNvPicPr>
            <a:picLocks noChangeAspect="1" noChangeArrowheads="1"/>
          </p:cNvPicPr>
          <p:nvPr/>
        </p:nvPicPr>
        <p:blipFill>
          <a:blip r:embed="rId5" cstate="print"/>
          <a:srcRect/>
          <a:stretch>
            <a:fillRect/>
          </a:stretch>
        </p:blipFill>
        <p:spPr bwMode="auto">
          <a:xfrm rot="20371582">
            <a:off x="4573745" y="2249607"/>
            <a:ext cx="1777649" cy="2451285"/>
          </a:xfrm>
          <a:prstGeom prst="rect">
            <a:avLst/>
          </a:prstGeom>
          <a:noFill/>
        </p:spPr>
      </p:pic>
      <p:pic>
        <p:nvPicPr>
          <p:cNvPr id="1034" name="Picture 10" descr="http://dyslexianortheastengland.org.uk/dne/wp-content/uploads/2015/01/question-mark-icon-question-mark-2-xxl.png"/>
          <p:cNvPicPr>
            <a:picLocks noChangeAspect="1" noChangeArrowheads="1"/>
          </p:cNvPicPr>
          <p:nvPr/>
        </p:nvPicPr>
        <p:blipFill>
          <a:blip r:embed="rId6" cstate="print"/>
          <a:srcRect/>
          <a:stretch>
            <a:fillRect/>
          </a:stretch>
        </p:blipFill>
        <p:spPr bwMode="auto">
          <a:xfrm rot="20132028">
            <a:off x="7634191" y="2141831"/>
            <a:ext cx="1428760" cy="1428760"/>
          </a:xfrm>
          <a:prstGeom prst="rect">
            <a:avLst/>
          </a:prstGeom>
          <a:noFill/>
        </p:spPr>
      </p:pic>
      <p:pic>
        <p:nvPicPr>
          <p:cNvPr id="4" name="Рисунок 3"/>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0" y="-31970"/>
            <a:ext cx="9144000" cy="822960"/>
          </a:xfrm>
          <a:prstGeom prst="rect">
            <a:avLst/>
          </a:prstGeom>
        </p:spPr>
      </p:pic>
    </p:spTree>
  </p:cSld>
  <p:clrMapOvr>
    <a:masterClrMapping/>
  </p:clrMapOvr>
  <p:transition spd="slow" advTm="35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2000"/>
                                        <p:tgtEl>
                                          <p:spTgt spid="6">
                                            <p:bg/>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2000"/>
                                        <p:tgtEl>
                                          <p:spTgt spid="6">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2000"/>
                                        <p:tgtEl>
                                          <p:spTgt spid="6">
                                            <p:txEl>
                                              <p:pRg st="1" end="1"/>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2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pic>
        <p:nvPicPr>
          <p:cNvPr id="15364" name="Picture 4" descr="http://www.clker.com/cliparts/p/w/l/t/i/A/speech-bubble-jpg-md.png"/>
          <p:cNvPicPr>
            <a:picLocks noChangeAspect="1" noChangeArrowheads="1"/>
          </p:cNvPicPr>
          <p:nvPr/>
        </p:nvPicPr>
        <p:blipFill rotWithShape="1">
          <a:blip r:embed="rId3" cstate="print"/>
          <a:srcRect t="647" r="3158"/>
          <a:stretch/>
        </p:blipFill>
        <p:spPr bwMode="auto">
          <a:xfrm>
            <a:off x="571472" y="285728"/>
            <a:ext cx="4981107" cy="5110244"/>
          </a:xfrm>
          <a:prstGeom prst="rect">
            <a:avLst/>
          </a:prstGeom>
          <a:noFill/>
        </p:spPr>
      </p:pic>
      <p:pic>
        <p:nvPicPr>
          <p:cNvPr id="3" name="Рисунок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714480" y="1071546"/>
            <a:ext cx="1510386" cy="1688661"/>
          </a:xfrm>
          <a:prstGeom prst="rect">
            <a:avLst/>
          </a:prstGeom>
        </p:spPr>
      </p:pic>
      <p:sp>
        <p:nvSpPr>
          <p:cNvPr id="6" name="TextBox 5"/>
          <p:cNvSpPr txBox="1"/>
          <p:nvPr/>
        </p:nvSpPr>
        <p:spPr>
          <a:xfrm>
            <a:off x="5204844" y="984260"/>
            <a:ext cx="3786182" cy="58477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3200" b="1" dirty="0" smtClean="0">
                <a:solidFill>
                  <a:schemeClr val="tx1">
                    <a:lumMod val="95000"/>
                    <a:lumOff val="5000"/>
                  </a:schemeClr>
                </a:solidFill>
                <a:latin typeface="Times New Roman" pitchFamily="18" charset="0"/>
                <a:cs typeface="Times New Roman" pitchFamily="18" charset="0"/>
              </a:rPr>
              <a:t>Some theories </a:t>
            </a:r>
            <a:endParaRPr lang="ru-RU" sz="3200" b="1" dirty="0">
              <a:solidFill>
                <a:schemeClr val="tx1">
                  <a:lumMod val="95000"/>
                  <a:lumOff val="5000"/>
                </a:schemeClr>
              </a:solidFill>
              <a:latin typeface="Times New Roman" pitchFamily="18" charset="0"/>
              <a:cs typeface="Times New Roman" pitchFamily="18" charset="0"/>
            </a:endParaRPr>
          </a:p>
        </p:txBody>
      </p:sp>
      <p:sp>
        <p:nvSpPr>
          <p:cNvPr id="9" name="TextBox 8"/>
          <p:cNvSpPr txBox="1"/>
          <p:nvPr/>
        </p:nvSpPr>
        <p:spPr>
          <a:xfrm>
            <a:off x="5193681" y="1710673"/>
            <a:ext cx="3786182" cy="452431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just"/>
            <a:r>
              <a:rPr lang="en-US" dirty="0" smtClean="0">
                <a:solidFill>
                  <a:schemeClr val="tx1">
                    <a:lumMod val="95000"/>
                    <a:lumOff val="5000"/>
                  </a:schemeClr>
                </a:solidFill>
                <a:latin typeface="Times New Roman" pitchFamily="18" charset="0"/>
                <a:cs typeface="Times New Roman" pitchFamily="18" charset="0"/>
              </a:rPr>
              <a:t>In asking about the origins of human language, we first have to make clear what the question is. </a:t>
            </a:r>
          </a:p>
          <a:p>
            <a:pPr algn="just"/>
            <a:endParaRPr lang="en-US" dirty="0">
              <a:solidFill>
                <a:schemeClr val="tx1">
                  <a:lumMod val="95000"/>
                  <a:lumOff val="5000"/>
                </a:schemeClr>
              </a:solidFill>
              <a:latin typeface="Times New Roman" pitchFamily="18" charset="0"/>
              <a:cs typeface="Times New Roman" pitchFamily="18" charset="0"/>
            </a:endParaRPr>
          </a:p>
          <a:p>
            <a:pPr algn="just"/>
            <a:r>
              <a:rPr lang="en-US" dirty="0" smtClean="0">
                <a:solidFill>
                  <a:schemeClr val="tx1">
                    <a:lumMod val="95000"/>
                    <a:lumOff val="5000"/>
                  </a:schemeClr>
                </a:solidFill>
                <a:latin typeface="Times New Roman" pitchFamily="18" charset="0"/>
                <a:cs typeface="Times New Roman" pitchFamily="18" charset="0"/>
              </a:rPr>
              <a:t>The question is not how languages gradually developed over time into the languages of the world today. </a:t>
            </a:r>
          </a:p>
          <a:p>
            <a:pPr algn="just"/>
            <a:endParaRPr lang="en-US" dirty="0">
              <a:solidFill>
                <a:schemeClr val="tx1">
                  <a:lumMod val="95000"/>
                  <a:lumOff val="5000"/>
                </a:schemeClr>
              </a:solidFill>
              <a:latin typeface="Times New Roman" pitchFamily="18" charset="0"/>
              <a:cs typeface="Times New Roman" pitchFamily="18" charset="0"/>
            </a:endParaRPr>
          </a:p>
          <a:p>
            <a:pPr algn="just"/>
            <a:r>
              <a:rPr lang="en-US" dirty="0" smtClean="0">
                <a:solidFill>
                  <a:schemeClr val="tx1">
                    <a:lumMod val="95000"/>
                    <a:lumOff val="5000"/>
                  </a:schemeClr>
                </a:solidFill>
                <a:latin typeface="Times New Roman" pitchFamily="18" charset="0"/>
                <a:cs typeface="Times New Roman" pitchFamily="18" charset="0"/>
              </a:rPr>
              <a:t>Rather, </a:t>
            </a:r>
            <a:r>
              <a:rPr lang="en-US" b="1" dirty="0" smtClean="0">
                <a:solidFill>
                  <a:schemeClr val="tx1"/>
                </a:solidFill>
                <a:latin typeface="Times New Roman" pitchFamily="18" charset="0"/>
                <a:cs typeface="Times New Roman" pitchFamily="18" charset="0"/>
              </a:rPr>
              <a:t>it is how the human species developed over time so that we </a:t>
            </a:r>
            <a:r>
              <a:rPr lang="en-US" dirty="0" smtClean="0">
                <a:solidFill>
                  <a:schemeClr val="tx1">
                    <a:lumMod val="95000"/>
                    <a:lumOff val="5000"/>
                  </a:schemeClr>
                </a:solidFill>
                <a:latin typeface="Times New Roman" pitchFamily="18" charset="0"/>
                <a:cs typeface="Times New Roman" pitchFamily="18" charset="0"/>
              </a:rPr>
              <a:t>— and not our closest relatives, the chimpanzees and bonobos — </a:t>
            </a:r>
            <a:r>
              <a:rPr lang="en-US" b="1" dirty="0" smtClean="0">
                <a:solidFill>
                  <a:schemeClr val="tx1"/>
                </a:solidFill>
                <a:latin typeface="Times New Roman" pitchFamily="18" charset="0"/>
                <a:cs typeface="Times New Roman" pitchFamily="18" charset="0"/>
              </a:rPr>
              <a:t>became capable of using language.</a:t>
            </a:r>
          </a:p>
          <a:p>
            <a:pPr algn="just"/>
            <a:r>
              <a:rPr lang="en-US" dirty="0" smtClean="0">
                <a:solidFill>
                  <a:schemeClr val="tx1">
                    <a:lumMod val="95000"/>
                    <a:lumOff val="5000"/>
                  </a:schemeClr>
                </a:solidFill>
                <a:latin typeface="Times New Roman" pitchFamily="18" charset="0"/>
                <a:cs typeface="Times New Roman" pitchFamily="18" charset="0"/>
              </a:rPr>
              <a:t> </a:t>
            </a:r>
            <a:br>
              <a:rPr lang="en-US" dirty="0" smtClean="0">
                <a:solidFill>
                  <a:schemeClr val="tx1">
                    <a:lumMod val="95000"/>
                    <a:lumOff val="5000"/>
                  </a:schemeClr>
                </a:solidFill>
                <a:latin typeface="Times New Roman" pitchFamily="18" charset="0"/>
                <a:cs typeface="Times New Roman" pitchFamily="18" charset="0"/>
              </a:rPr>
            </a:br>
            <a:r>
              <a:rPr lang="en-US" dirty="0" smtClean="0">
                <a:solidFill>
                  <a:schemeClr val="tx1">
                    <a:lumMod val="95000"/>
                    <a:lumOff val="5000"/>
                  </a:schemeClr>
                </a:solidFill>
                <a:latin typeface="Times New Roman" pitchFamily="18" charset="0"/>
                <a:cs typeface="Times New Roman" pitchFamily="18" charset="0"/>
              </a:rPr>
              <a:t>Some say that we got the capability to speak from God.</a:t>
            </a:r>
            <a:endParaRPr lang="ru-RU" dirty="0">
              <a:solidFill>
                <a:schemeClr val="tx1">
                  <a:lumMod val="95000"/>
                  <a:lumOff val="5000"/>
                </a:schemeClr>
              </a:solidFill>
              <a:latin typeface="Times New Roman" pitchFamily="18" charset="0"/>
              <a:cs typeface="Times New Roman" pitchFamily="18" charset="0"/>
            </a:endParaRPr>
          </a:p>
        </p:txBody>
      </p:sp>
      <p:sp>
        <p:nvSpPr>
          <p:cNvPr id="10" name="Прямоугольник 9"/>
          <p:cNvSpPr/>
          <p:nvPr/>
        </p:nvSpPr>
        <p:spPr>
          <a:xfrm>
            <a:off x="8001024" y="6357958"/>
            <a:ext cx="1036822" cy="369332"/>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r>
              <a:rPr lang="en-US" b="1" dirty="0" smtClean="0">
                <a:solidFill>
                  <a:schemeClr val="accent2">
                    <a:lumMod val="50000"/>
                  </a:schemeClr>
                </a:solidFill>
                <a:hlinkClick r:id="rId5" action="ppaction://hlinksldjump"/>
              </a:rPr>
              <a:t>Content</a:t>
            </a:r>
            <a:r>
              <a:rPr lang="en-US" b="1" u="sng" dirty="0" smtClean="0">
                <a:solidFill>
                  <a:schemeClr val="tx1"/>
                </a:solidFill>
              </a:rPr>
              <a:t>s</a:t>
            </a:r>
            <a:endParaRPr lang="ru-RU" b="1" u="sng" dirty="0">
              <a:solidFill>
                <a:schemeClr val="tx1"/>
              </a:solidFill>
            </a:endParaRPr>
          </a:p>
        </p:txBody>
      </p:sp>
      <p:pic>
        <p:nvPicPr>
          <p:cNvPr id="2" name="Рисунок 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4385559"/>
            <a:ext cx="1523200" cy="2472441"/>
          </a:xfrm>
          <a:prstGeom prst="rect">
            <a:avLst/>
          </a:prstGeom>
        </p:spPr>
      </p:pic>
      <p:pic>
        <p:nvPicPr>
          <p:cNvPr id="5" name="Рисунок 4"/>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357554" y="1214422"/>
            <a:ext cx="1599519" cy="1599519"/>
          </a:xfrm>
          <a:prstGeom prst="rect">
            <a:avLst/>
          </a:prstGeom>
        </p:spPr>
      </p:pic>
      <p:pic>
        <p:nvPicPr>
          <p:cNvPr id="12" name="Рисунок 11"/>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0" y="-31970"/>
            <a:ext cx="9144000" cy="822960"/>
          </a:xfrm>
          <a:prstGeom prst="rect">
            <a:avLst/>
          </a:prstGeom>
        </p:spPr>
      </p:pic>
    </p:spTree>
  </p:cSld>
  <p:clrMapOvr>
    <a:masterClrMapping/>
  </p:clrMapOvr>
  <p:transition spd="slow" advTm="35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fade">
                                      <p:cBhvr>
                                        <p:cTn id="7" dur="20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bg/>
                                          </p:spTgt>
                                        </p:tgtEl>
                                        <p:attrNameLst>
                                          <p:attrName>style.visibility</p:attrName>
                                        </p:attrNameLst>
                                      </p:cBhvr>
                                      <p:to>
                                        <p:strVal val="visible"/>
                                      </p:to>
                                    </p:set>
                                    <p:animEffect transition="in" filter="fade">
                                      <p:cBhvr>
                                        <p:cTn id="22" dur="2000"/>
                                        <p:tgtEl>
                                          <p:spTgt spid="9">
                                            <p:bg/>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20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xEl>
                                              <p:pRg st="2" end="2"/>
                                            </p:txEl>
                                          </p:spTgt>
                                        </p:tgtEl>
                                        <p:attrNameLst>
                                          <p:attrName>style.visibility</p:attrName>
                                        </p:attrNameLst>
                                      </p:cBhvr>
                                      <p:to>
                                        <p:strVal val="visible"/>
                                      </p:to>
                                    </p:set>
                                    <p:animEffect transition="in" filter="fade">
                                      <p:cBhvr>
                                        <p:cTn id="32" dur="2000"/>
                                        <p:tgtEl>
                                          <p:spTgt spid="9">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xEl>
                                              <p:pRg st="4" end="4"/>
                                            </p:txEl>
                                          </p:spTgt>
                                        </p:tgtEl>
                                        <p:attrNameLst>
                                          <p:attrName>style.visibility</p:attrName>
                                        </p:attrNameLst>
                                      </p:cBhvr>
                                      <p:to>
                                        <p:strVal val="visible"/>
                                      </p:to>
                                    </p:set>
                                    <p:animEffect transition="in" filter="fade">
                                      <p:cBhvr>
                                        <p:cTn id="37" dur="2000"/>
                                        <p:tgtEl>
                                          <p:spTgt spid="9">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xEl>
                                              <p:pRg st="5" end="5"/>
                                            </p:txEl>
                                          </p:spTgt>
                                        </p:tgtEl>
                                        <p:attrNameLst>
                                          <p:attrName>style.visibility</p:attrName>
                                        </p:attrNameLst>
                                      </p:cBhvr>
                                      <p:to>
                                        <p:strVal val="visible"/>
                                      </p:to>
                                    </p:set>
                                    <p:animEffect transition="in" filter="fade">
                                      <p:cBhvr>
                                        <p:cTn id="42" dur="20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7" name="TextBox 6"/>
          <p:cNvSpPr txBox="1"/>
          <p:nvPr/>
        </p:nvSpPr>
        <p:spPr>
          <a:xfrm>
            <a:off x="142844" y="1502688"/>
            <a:ext cx="4357686" cy="5355312"/>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just"/>
            <a:r>
              <a:rPr lang="en-US" b="1" dirty="0" smtClean="0">
                <a:solidFill>
                  <a:srgbClr val="FF0000"/>
                </a:solidFill>
                <a:latin typeface="Times New Roman" pitchFamily="18" charset="0"/>
                <a:cs typeface="Times New Roman" pitchFamily="18" charset="0"/>
              </a:rPr>
              <a:t>Sumerian</a:t>
            </a:r>
            <a:r>
              <a:rPr lang="en-US" dirty="0" smtClean="0">
                <a:solidFill>
                  <a:schemeClr val="tx1">
                    <a:lumMod val="95000"/>
                    <a:lumOff val="5000"/>
                  </a:schemeClr>
                </a:solidFill>
                <a:latin typeface="Times New Roman" pitchFamily="18" charset="0"/>
                <a:cs typeface="Times New Roman" pitchFamily="18" charset="0"/>
              </a:rPr>
              <a:t> ("native tongue") </a:t>
            </a:r>
            <a:r>
              <a:rPr lang="en-US" b="1" dirty="0" smtClean="0">
                <a:solidFill>
                  <a:srgbClr val="FF0000"/>
                </a:solidFill>
                <a:latin typeface="Times New Roman" pitchFamily="18" charset="0"/>
                <a:cs typeface="Times New Roman" pitchFamily="18" charset="0"/>
              </a:rPr>
              <a:t>is the language of ancient Sumer</a:t>
            </a:r>
            <a:r>
              <a:rPr lang="en-US" dirty="0" smtClean="0">
                <a:solidFill>
                  <a:schemeClr val="tx1">
                    <a:lumMod val="95000"/>
                    <a:lumOff val="5000"/>
                  </a:schemeClr>
                </a:solidFill>
                <a:latin typeface="Times New Roman" pitchFamily="18" charset="0"/>
                <a:cs typeface="Times New Roman" pitchFamily="18" charset="0"/>
              </a:rPr>
              <a:t> and the isolated language  which was spoken in </a:t>
            </a:r>
            <a:r>
              <a:rPr lang="en-US" b="1" dirty="0" smtClean="0">
                <a:solidFill>
                  <a:srgbClr val="FF0000"/>
                </a:solidFill>
                <a:latin typeface="Times New Roman" pitchFamily="18" charset="0"/>
                <a:cs typeface="Times New Roman" pitchFamily="18" charset="0"/>
              </a:rPr>
              <a:t>southern Mesopotamia</a:t>
            </a:r>
            <a:r>
              <a:rPr lang="en-US" dirty="0" smtClean="0">
                <a:solidFill>
                  <a:schemeClr val="tx1">
                    <a:lumMod val="95000"/>
                    <a:lumOff val="5000"/>
                  </a:schemeClr>
                </a:solidFill>
                <a:latin typeface="Times New Roman" pitchFamily="18" charset="0"/>
                <a:cs typeface="Times New Roman" pitchFamily="18" charset="0"/>
              </a:rPr>
              <a:t> (modern Iraq).</a:t>
            </a:r>
          </a:p>
          <a:p>
            <a:endParaRPr lang="en-US" dirty="0" smtClean="0">
              <a:solidFill>
                <a:schemeClr val="tx1">
                  <a:lumMod val="95000"/>
                  <a:lumOff val="5000"/>
                </a:schemeClr>
              </a:solidFill>
              <a:latin typeface="Times New Roman" pitchFamily="18" charset="0"/>
              <a:cs typeface="Times New Roman" pitchFamily="18" charset="0"/>
            </a:endParaRPr>
          </a:p>
          <a:p>
            <a:pPr algn="just"/>
            <a:r>
              <a:rPr lang="en-US" dirty="0" smtClean="0">
                <a:solidFill>
                  <a:schemeClr val="tx1">
                    <a:lumMod val="95000"/>
                    <a:lumOff val="5000"/>
                  </a:schemeClr>
                </a:solidFill>
                <a:latin typeface="Times New Roman" pitchFamily="18" charset="0"/>
                <a:cs typeface="Times New Roman" pitchFamily="18" charset="0"/>
              </a:rPr>
              <a:t>During the 3rd millennium BC, a very intimate cultural symbiosis developed between the Sumerians and the </a:t>
            </a:r>
            <a:r>
              <a:rPr lang="en-US" dirty="0" err="1" smtClean="0">
                <a:solidFill>
                  <a:schemeClr val="tx1">
                    <a:lumMod val="95000"/>
                    <a:lumOff val="5000"/>
                  </a:schemeClr>
                </a:solidFill>
                <a:latin typeface="Times New Roman" pitchFamily="18" charset="0"/>
                <a:cs typeface="Times New Roman" pitchFamily="18" charset="0"/>
              </a:rPr>
              <a:t>Akkadians</a:t>
            </a:r>
            <a:r>
              <a:rPr lang="en-US" dirty="0" smtClean="0">
                <a:solidFill>
                  <a:schemeClr val="tx1">
                    <a:lumMod val="95000"/>
                    <a:lumOff val="5000"/>
                  </a:schemeClr>
                </a:solidFill>
                <a:latin typeface="Times New Roman" pitchFamily="18" charset="0"/>
                <a:cs typeface="Times New Roman" pitchFamily="18" charset="0"/>
              </a:rPr>
              <a:t>, which included </a:t>
            </a:r>
            <a:r>
              <a:rPr lang="en-US" b="1" dirty="0" smtClean="0">
                <a:solidFill>
                  <a:srgbClr val="FF0000"/>
                </a:solidFill>
                <a:latin typeface="Times New Roman" pitchFamily="18" charset="0"/>
                <a:cs typeface="Times New Roman" pitchFamily="18" charset="0"/>
              </a:rPr>
              <a:t>widespread bilingualism</a:t>
            </a:r>
            <a:r>
              <a:rPr lang="en-US" dirty="0" smtClean="0">
                <a:solidFill>
                  <a:schemeClr val="tx1">
                    <a:lumMod val="95000"/>
                    <a:lumOff val="5000"/>
                  </a:schemeClr>
                </a:solidFill>
                <a:latin typeface="Times New Roman" pitchFamily="18" charset="0"/>
                <a:cs typeface="Times New Roman" pitchFamily="18" charset="0"/>
              </a:rPr>
              <a:t>. </a:t>
            </a:r>
          </a:p>
          <a:p>
            <a:pPr algn="just"/>
            <a:endParaRPr lang="en-US" dirty="0">
              <a:solidFill>
                <a:schemeClr val="tx1">
                  <a:lumMod val="95000"/>
                  <a:lumOff val="5000"/>
                </a:schemeClr>
              </a:solidFill>
              <a:latin typeface="Times New Roman" pitchFamily="18" charset="0"/>
              <a:cs typeface="Times New Roman" pitchFamily="18" charset="0"/>
            </a:endParaRPr>
          </a:p>
          <a:p>
            <a:pPr algn="just"/>
            <a:r>
              <a:rPr lang="en-US" dirty="0" smtClean="0">
                <a:solidFill>
                  <a:schemeClr val="tx1">
                    <a:lumMod val="95000"/>
                    <a:lumOff val="5000"/>
                  </a:schemeClr>
                </a:solidFill>
                <a:latin typeface="Times New Roman" pitchFamily="18" charset="0"/>
                <a:cs typeface="Times New Roman" pitchFamily="18" charset="0"/>
              </a:rPr>
              <a:t>The influence of Sumerian on </a:t>
            </a:r>
            <a:r>
              <a:rPr lang="en-US" dirty="0" err="1" smtClean="0">
                <a:solidFill>
                  <a:schemeClr val="tx1">
                    <a:lumMod val="95000"/>
                    <a:lumOff val="5000"/>
                  </a:schemeClr>
                </a:solidFill>
                <a:latin typeface="Times New Roman" pitchFamily="18" charset="0"/>
                <a:cs typeface="Times New Roman" pitchFamily="18" charset="0"/>
              </a:rPr>
              <a:t>Akkadian</a:t>
            </a:r>
            <a:r>
              <a:rPr lang="en-US" dirty="0" smtClean="0">
                <a:solidFill>
                  <a:schemeClr val="tx1">
                    <a:lumMod val="95000"/>
                    <a:lumOff val="5000"/>
                  </a:schemeClr>
                </a:solidFill>
                <a:latin typeface="Times New Roman" pitchFamily="18" charset="0"/>
                <a:cs typeface="Times New Roman" pitchFamily="18" charset="0"/>
              </a:rPr>
              <a:t> (and vice versa) is evident in all areas, from lexical borrowing on a substantial scale, to syntactic, morphological, and phonological convergence. </a:t>
            </a:r>
          </a:p>
          <a:p>
            <a:pPr algn="just"/>
            <a:endParaRPr lang="en-US" dirty="0">
              <a:solidFill>
                <a:schemeClr val="tx1">
                  <a:lumMod val="95000"/>
                  <a:lumOff val="5000"/>
                </a:schemeClr>
              </a:solidFill>
              <a:latin typeface="Times New Roman" pitchFamily="18" charset="0"/>
              <a:cs typeface="Times New Roman" pitchFamily="18" charset="0"/>
            </a:endParaRPr>
          </a:p>
          <a:p>
            <a:pPr algn="just"/>
            <a:r>
              <a:rPr lang="en-US" dirty="0" smtClean="0">
                <a:solidFill>
                  <a:schemeClr val="tx1">
                    <a:lumMod val="95000"/>
                    <a:lumOff val="5000"/>
                  </a:schemeClr>
                </a:solidFill>
                <a:latin typeface="Times New Roman" pitchFamily="18" charset="0"/>
                <a:cs typeface="Times New Roman" pitchFamily="18" charset="0"/>
              </a:rPr>
              <a:t>This has prompted scholars to refer to Sumerian and </a:t>
            </a:r>
            <a:r>
              <a:rPr lang="en-US" dirty="0" err="1" smtClean="0">
                <a:solidFill>
                  <a:schemeClr val="tx1">
                    <a:lumMod val="95000"/>
                    <a:lumOff val="5000"/>
                  </a:schemeClr>
                </a:solidFill>
                <a:latin typeface="Times New Roman" pitchFamily="18" charset="0"/>
                <a:cs typeface="Times New Roman" pitchFamily="18" charset="0"/>
              </a:rPr>
              <a:t>Akkadian</a:t>
            </a:r>
            <a:r>
              <a:rPr lang="en-US" dirty="0" smtClean="0">
                <a:solidFill>
                  <a:schemeClr val="tx1">
                    <a:lumMod val="95000"/>
                    <a:lumOff val="5000"/>
                  </a:schemeClr>
                </a:solidFill>
                <a:latin typeface="Times New Roman" pitchFamily="18" charset="0"/>
                <a:cs typeface="Times New Roman" pitchFamily="18" charset="0"/>
              </a:rPr>
              <a:t> in the third millennium as a </a:t>
            </a:r>
            <a:r>
              <a:rPr lang="en-US" i="1" dirty="0" err="1" smtClean="0">
                <a:solidFill>
                  <a:schemeClr val="tx1">
                    <a:lumMod val="95000"/>
                    <a:lumOff val="5000"/>
                  </a:schemeClr>
                </a:solidFill>
                <a:latin typeface="Times New Roman" pitchFamily="18" charset="0"/>
                <a:cs typeface="Times New Roman" pitchFamily="18" charset="0"/>
              </a:rPr>
              <a:t>Sprachbund</a:t>
            </a:r>
            <a:r>
              <a:rPr lang="en-US" i="1" dirty="0" smtClean="0">
                <a:solidFill>
                  <a:schemeClr val="tx1">
                    <a:lumMod val="95000"/>
                    <a:lumOff val="5000"/>
                  </a:schemeClr>
                </a:solidFill>
                <a:latin typeface="Times New Roman" pitchFamily="18" charset="0"/>
                <a:cs typeface="Times New Roman" pitchFamily="18" charset="0"/>
              </a:rPr>
              <a:t>.</a:t>
            </a:r>
            <a:endParaRPr lang="ru-RU" dirty="0">
              <a:solidFill>
                <a:schemeClr val="tx1">
                  <a:lumMod val="95000"/>
                  <a:lumOff val="5000"/>
                </a:schemeClr>
              </a:solidFill>
              <a:latin typeface="Times New Roman" pitchFamily="18" charset="0"/>
              <a:cs typeface="Times New Roman" pitchFamily="18" charset="0"/>
            </a:endParaRPr>
          </a:p>
        </p:txBody>
      </p:sp>
      <p:pic>
        <p:nvPicPr>
          <p:cNvPr id="16386" name="Picture 2" descr="http://coollib.net/i/6/273206/i_003.png"/>
          <p:cNvPicPr>
            <a:picLocks noChangeAspect="1" noChangeArrowheads="1"/>
          </p:cNvPicPr>
          <p:nvPr/>
        </p:nvPicPr>
        <p:blipFill>
          <a:blip r:embed="rId3" cstate="print"/>
          <a:srcRect/>
          <a:stretch>
            <a:fillRect/>
          </a:stretch>
        </p:blipFill>
        <p:spPr bwMode="auto">
          <a:xfrm>
            <a:off x="4500562" y="2571744"/>
            <a:ext cx="2703172" cy="2153391"/>
          </a:xfrm>
          <a:prstGeom prst="rect">
            <a:avLst/>
          </a:prstGeom>
          <a:noFill/>
        </p:spPr>
      </p:pic>
      <p:pic>
        <p:nvPicPr>
          <p:cNvPr id="16388" name="Picture 4" descr="http://lib.rus.ec/i/1/482601/i_006.png"/>
          <p:cNvPicPr>
            <a:picLocks noChangeAspect="1" noChangeArrowheads="1"/>
          </p:cNvPicPr>
          <p:nvPr/>
        </p:nvPicPr>
        <p:blipFill>
          <a:blip r:embed="rId4" cstate="print"/>
          <a:srcRect/>
          <a:stretch>
            <a:fillRect/>
          </a:stretch>
        </p:blipFill>
        <p:spPr bwMode="auto">
          <a:xfrm>
            <a:off x="6143604" y="4157644"/>
            <a:ext cx="3000396" cy="2700356"/>
          </a:xfrm>
          <a:prstGeom prst="rect">
            <a:avLst/>
          </a:prstGeom>
          <a:noFill/>
        </p:spPr>
      </p:pic>
      <p:pic>
        <p:nvPicPr>
          <p:cNvPr id="16390" name="Picture 6" descr="http://lib.rus.ec/i/1/482601/i_007.png"/>
          <p:cNvPicPr>
            <a:picLocks noChangeAspect="1" noChangeArrowheads="1"/>
          </p:cNvPicPr>
          <p:nvPr/>
        </p:nvPicPr>
        <p:blipFill>
          <a:blip r:embed="rId5" cstate="print"/>
          <a:srcRect/>
          <a:stretch>
            <a:fillRect/>
          </a:stretch>
        </p:blipFill>
        <p:spPr bwMode="auto">
          <a:xfrm>
            <a:off x="5143504" y="928670"/>
            <a:ext cx="3466347" cy="1643049"/>
          </a:xfrm>
          <a:prstGeom prst="rect">
            <a:avLst/>
          </a:prstGeom>
          <a:noFill/>
        </p:spPr>
      </p:pic>
      <p:pic>
        <p:nvPicPr>
          <p:cNvPr id="10" name="Рисунок 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
        <p:nvSpPr>
          <p:cNvPr id="6" name="TextBox 5"/>
          <p:cNvSpPr txBox="1"/>
          <p:nvPr/>
        </p:nvSpPr>
        <p:spPr>
          <a:xfrm>
            <a:off x="142844" y="857232"/>
            <a:ext cx="4357718" cy="58477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3200" b="1" dirty="0" smtClean="0">
                <a:solidFill>
                  <a:schemeClr val="tx1">
                    <a:lumMod val="95000"/>
                    <a:lumOff val="5000"/>
                  </a:schemeClr>
                </a:solidFill>
                <a:latin typeface="Times New Roman" pitchFamily="18" charset="0"/>
                <a:cs typeface="Times New Roman" pitchFamily="18" charset="0"/>
              </a:rPr>
              <a:t>The first language </a:t>
            </a:r>
            <a:endParaRPr lang="ru-RU" sz="3200" b="1" dirty="0">
              <a:solidFill>
                <a:schemeClr val="tx1">
                  <a:lumMod val="95000"/>
                  <a:lumOff val="5000"/>
                </a:schemeClr>
              </a:solidFill>
              <a:latin typeface="Times New Roman" pitchFamily="18" charset="0"/>
              <a:cs typeface="Times New Roman" pitchFamily="18" charset="0"/>
            </a:endParaRPr>
          </a:p>
        </p:txBody>
      </p:sp>
      <p:sp>
        <p:nvSpPr>
          <p:cNvPr id="11" name="Прямоугольник 10"/>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7" action="ppaction://hlinksldjump"/>
              </a:rPr>
              <a:t>Conte</a:t>
            </a:r>
            <a:r>
              <a:rPr lang="en-US" b="1" u="sng" dirty="0" smtClean="0">
                <a:solidFill>
                  <a:schemeClr val="tx1"/>
                </a:solidFill>
                <a:hlinkClick r:id="rId7" action="ppaction://hlinksldjump"/>
              </a:rPr>
              <a:t>n</a:t>
            </a:r>
            <a:r>
              <a:rPr lang="en-US" b="1" u="sng" dirty="0" smtClean="0">
                <a:solidFill>
                  <a:schemeClr val="accent2">
                    <a:lumMod val="75000"/>
                  </a:schemeClr>
                </a:solidFill>
                <a:hlinkClick r:id="rId7"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p:transition spd="slow" advTm="5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20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2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2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fade">
                                      <p:cBhvr>
                                        <p:cTn id="22" dur="2000"/>
                                        <p:tgtEl>
                                          <p:spTgt spid="7">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Effect transition="in" filter="fade">
                                      <p:cBhvr>
                                        <p:cTn id="27" dur="20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5" name="TextBox 4"/>
          <p:cNvSpPr txBox="1"/>
          <p:nvPr/>
        </p:nvSpPr>
        <p:spPr>
          <a:xfrm>
            <a:off x="5741876" y="961835"/>
            <a:ext cx="2952328" cy="1323439"/>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4000" b="1" dirty="0" smtClean="0">
                <a:solidFill>
                  <a:schemeClr val="tx1">
                    <a:lumMod val="95000"/>
                    <a:lumOff val="5000"/>
                  </a:schemeClr>
                </a:solidFill>
                <a:latin typeface="Times New Roman" pitchFamily="18" charset="0"/>
                <a:cs typeface="Times New Roman" pitchFamily="18" charset="0"/>
              </a:rPr>
              <a:t>Modern languages </a:t>
            </a:r>
            <a:endParaRPr lang="ru-RU" sz="4000" b="1" dirty="0">
              <a:solidFill>
                <a:schemeClr val="tx1">
                  <a:lumMod val="95000"/>
                  <a:lumOff val="5000"/>
                </a:schemeClr>
              </a:solidFill>
              <a:latin typeface="Times New Roman" pitchFamily="18" charset="0"/>
              <a:cs typeface="Times New Roman" pitchFamily="18" charset="0"/>
            </a:endParaRPr>
          </a:p>
        </p:txBody>
      </p:sp>
      <p:sp>
        <p:nvSpPr>
          <p:cNvPr id="6" name="TextBox 5"/>
          <p:cNvSpPr txBox="1"/>
          <p:nvPr/>
        </p:nvSpPr>
        <p:spPr>
          <a:xfrm>
            <a:off x="107504" y="961835"/>
            <a:ext cx="5393190" cy="544764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just"/>
            <a:endParaRPr lang="ru-RU" sz="1500" dirty="0" smtClean="0">
              <a:solidFill>
                <a:schemeClr val="tx1">
                  <a:lumMod val="95000"/>
                  <a:lumOff val="5000"/>
                </a:schemeClr>
              </a:solidFill>
              <a:latin typeface="Times New Roman" pitchFamily="18" charset="0"/>
              <a:cs typeface="Times New Roman" pitchFamily="18" charset="0"/>
            </a:endParaRPr>
          </a:p>
          <a:p>
            <a:pPr algn="just"/>
            <a:r>
              <a:rPr lang="en-US" sz="1500" dirty="0" smtClean="0">
                <a:solidFill>
                  <a:schemeClr val="tx1">
                    <a:lumMod val="95000"/>
                    <a:lumOff val="5000"/>
                  </a:schemeClr>
                </a:solidFill>
                <a:latin typeface="Times New Roman" pitchFamily="18" charset="0"/>
                <a:cs typeface="Times New Roman" pitchFamily="18" charset="0"/>
              </a:rPr>
              <a:t>The general public probably have no idea on the exact number of languages still being spoken around the world, although they may believe there are several hundreds. </a:t>
            </a:r>
          </a:p>
          <a:p>
            <a:pPr algn="just"/>
            <a:endParaRPr lang="en-US" sz="1500" dirty="0">
              <a:solidFill>
                <a:schemeClr val="tx1">
                  <a:lumMod val="95000"/>
                  <a:lumOff val="5000"/>
                </a:schemeClr>
              </a:solidFill>
              <a:latin typeface="Times New Roman" pitchFamily="18" charset="0"/>
              <a:cs typeface="Times New Roman" pitchFamily="18" charset="0"/>
            </a:endParaRPr>
          </a:p>
          <a:p>
            <a:pPr algn="just"/>
            <a:r>
              <a:rPr lang="en-US" sz="1500" dirty="0" smtClean="0">
                <a:solidFill>
                  <a:schemeClr val="tx1">
                    <a:lumMod val="95000"/>
                    <a:lumOff val="5000"/>
                  </a:schemeClr>
                </a:solidFill>
                <a:latin typeface="Times New Roman" pitchFamily="18" charset="0"/>
                <a:cs typeface="Times New Roman" pitchFamily="18" charset="0"/>
              </a:rPr>
              <a:t>Over time though, the number has kept on increasing. The 11th edition of the Encyclopedia Britannica estimated it at </a:t>
            </a:r>
            <a:r>
              <a:rPr lang="en-US" sz="1500" dirty="0" smtClean="0">
                <a:solidFill>
                  <a:schemeClr val="tx1"/>
                </a:solidFill>
                <a:latin typeface="Times New Roman" pitchFamily="18" charset="0"/>
                <a:cs typeface="Times New Roman" pitchFamily="18" charset="0"/>
              </a:rPr>
              <a:t>around 1,000</a:t>
            </a:r>
            <a:r>
              <a:rPr lang="en-US" sz="1500" dirty="0" smtClean="0">
                <a:solidFill>
                  <a:schemeClr val="tx1">
                    <a:lumMod val="95000"/>
                    <a:lumOff val="5000"/>
                  </a:schemeClr>
                </a:solidFill>
                <a:latin typeface="Times New Roman" pitchFamily="18" charset="0"/>
                <a:cs typeface="Times New Roman" pitchFamily="18" charset="0"/>
              </a:rPr>
              <a:t>. Over the course of the 20th century, the number continued to escalate, mainly due to increased understanding of languages being spoken in areas that were previously unknown or under-explored.</a:t>
            </a:r>
          </a:p>
          <a:p>
            <a:pPr algn="just"/>
            <a:endParaRPr lang="en-US" sz="1500" dirty="0" smtClean="0">
              <a:solidFill>
                <a:schemeClr val="tx1">
                  <a:lumMod val="95000"/>
                  <a:lumOff val="5000"/>
                </a:schemeClr>
              </a:solidFill>
              <a:latin typeface="Times New Roman" pitchFamily="18" charset="0"/>
              <a:cs typeface="Times New Roman" pitchFamily="18" charset="0"/>
            </a:endParaRPr>
          </a:p>
          <a:p>
            <a:pPr algn="just"/>
            <a:r>
              <a:rPr lang="en-US" sz="1500" dirty="0" smtClean="0">
                <a:solidFill>
                  <a:schemeClr val="tx1">
                    <a:lumMod val="95000"/>
                    <a:lumOff val="5000"/>
                  </a:schemeClr>
                </a:solidFill>
                <a:latin typeface="Times New Roman" pitchFamily="18" charset="0"/>
                <a:cs typeface="Times New Roman" pitchFamily="18" charset="0"/>
              </a:rPr>
              <a:t>Many of the pioneers in documenting world languages were the missionaries, such as the Summer Institute of Linguistics (SIL International). These missionaries were interested in translating the Christian Bible and as of 2009, </a:t>
            </a:r>
            <a:r>
              <a:rPr lang="en-US" sz="1500" b="1" dirty="0" smtClean="0">
                <a:solidFill>
                  <a:schemeClr val="tx1"/>
                </a:solidFill>
                <a:latin typeface="Times New Roman" pitchFamily="18" charset="0"/>
                <a:cs typeface="Times New Roman" pitchFamily="18" charset="0"/>
              </a:rPr>
              <a:t>the Bible is available in 2,508 languages</a:t>
            </a:r>
            <a:r>
              <a:rPr lang="en-US" sz="1500" dirty="0" smtClean="0">
                <a:solidFill>
                  <a:schemeClr val="tx1"/>
                </a:solidFill>
                <a:latin typeface="Times New Roman" pitchFamily="18" charset="0"/>
                <a:cs typeface="Times New Roman" pitchFamily="18" charset="0"/>
              </a:rPr>
              <a:t>.</a:t>
            </a:r>
          </a:p>
          <a:p>
            <a:pPr algn="just"/>
            <a:endParaRPr lang="en-US" sz="1500" dirty="0" smtClean="0">
              <a:solidFill>
                <a:schemeClr val="tx1">
                  <a:lumMod val="95000"/>
                  <a:lumOff val="5000"/>
                </a:schemeClr>
              </a:solidFill>
              <a:latin typeface="Times New Roman" pitchFamily="18" charset="0"/>
              <a:cs typeface="Times New Roman" pitchFamily="18" charset="0"/>
            </a:endParaRPr>
          </a:p>
          <a:p>
            <a:pPr algn="just"/>
            <a:r>
              <a:rPr lang="en-US" sz="1500" dirty="0" smtClean="0">
                <a:solidFill>
                  <a:schemeClr val="tx1">
                    <a:lumMod val="95000"/>
                    <a:lumOff val="5000"/>
                  </a:schemeClr>
                </a:solidFill>
                <a:latin typeface="Times New Roman" pitchFamily="18" charset="0"/>
                <a:cs typeface="Times New Roman" pitchFamily="18" charset="0"/>
              </a:rPr>
              <a:t>In the same year, Ethnologists, widely considered the most extensive catalog of the languages of the world, recorded that 6,909 distinct languages were still in use. The catalog was published by SIL International and the latest edition of the Ethnological catalog (17th edition, 2014) now includes </a:t>
            </a:r>
            <a:r>
              <a:rPr lang="en-US" sz="1500" b="1" dirty="0" smtClean="0">
                <a:solidFill>
                  <a:schemeClr val="tx1"/>
                </a:solidFill>
                <a:latin typeface="Times New Roman" pitchFamily="18" charset="0"/>
                <a:cs typeface="Times New Roman" pitchFamily="18" charset="0"/>
              </a:rPr>
              <a:t>7,106 living languages</a:t>
            </a:r>
            <a:r>
              <a:rPr lang="en-US" sz="1500" dirty="0" smtClean="0">
                <a:solidFill>
                  <a:schemeClr val="tx1"/>
                </a:solidFill>
                <a:latin typeface="Times New Roman" pitchFamily="18" charset="0"/>
                <a:cs typeface="Times New Roman" pitchFamily="18" charset="0"/>
              </a:rPr>
              <a:t>.</a:t>
            </a:r>
          </a:p>
          <a:p>
            <a:endParaRPr lang="ru-RU" dirty="0"/>
          </a:p>
        </p:txBody>
      </p:sp>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41876" y="2800559"/>
            <a:ext cx="3205419" cy="3376949"/>
          </a:xfrm>
          <a:prstGeom prst="rect">
            <a:avLst/>
          </a:prstGeom>
        </p:spPr>
      </p:pic>
      <p:pic>
        <p:nvPicPr>
          <p:cNvPr id="9" name="Рисунок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31970"/>
            <a:ext cx="9144000" cy="822960"/>
          </a:xfrm>
          <a:prstGeom prst="rect">
            <a:avLst/>
          </a:prstGeom>
        </p:spPr>
      </p:pic>
      <p:sp>
        <p:nvSpPr>
          <p:cNvPr id="10" name="Прямоугольник 9"/>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5" action="ppaction://hlinksldjump"/>
              </a:rPr>
              <a:t>Conte</a:t>
            </a:r>
            <a:r>
              <a:rPr lang="en-US" b="1" u="sng" dirty="0" smtClean="0">
                <a:solidFill>
                  <a:schemeClr val="tx1"/>
                </a:solidFill>
                <a:hlinkClick r:id="rId5" action="ppaction://hlinksldjump"/>
              </a:rPr>
              <a:t>n</a:t>
            </a:r>
            <a:r>
              <a:rPr lang="en-US" b="1" u="sng" dirty="0" smtClean="0">
                <a:solidFill>
                  <a:schemeClr val="accent2">
                    <a:lumMod val="75000"/>
                  </a:schemeClr>
                </a:solidFill>
                <a:hlinkClick r:id="rId5"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p:transition spd="slow" advTm="4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2000"/>
                                        <p:tgtEl>
                                          <p:spTgt spid="6">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20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fade">
                                      <p:cBhvr>
                                        <p:cTn id="22" dur="2000"/>
                                        <p:tgtEl>
                                          <p:spTgt spid="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animEffect transition="in" filter="fade">
                                      <p:cBhvr>
                                        <p:cTn id="27" dur="20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2" name="Заголовок 1"/>
          <p:cNvSpPr>
            <a:spLocks noGrp="1"/>
          </p:cNvSpPr>
          <p:nvPr>
            <p:ph type="title"/>
          </p:nvPr>
        </p:nvSpPr>
        <p:spPr>
          <a:xfrm>
            <a:off x="136737" y="888849"/>
            <a:ext cx="4209996" cy="1909984"/>
          </a:xfrm>
        </p:spPr>
        <p:style>
          <a:lnRef idx="0">
            <a:schemeClr val="accent6"/>
          </a:lnRef>
          <a:fillRef idx="3">
            <a:schemeClr val="accent6"/>
          </a:fillRef>
          <a:effectRef idx="3">
            <a:schemeClr val="accent6"/>
          </a:effectRef>
          <a:fontRef idx="minor">
            <a:schemeClr val="lt1"/>
          </a:fontRef>
        </p:style>
        <p:txBody>
          <a:bodyPr>
            <a:normAutofit fontScale="90000"/>
          </a:bodyPr>
          <a:lstStyle/>
          <a:p>
            <a:r>
              <a:rPr lang="en-US" b="1" dirty="0" smtClean="0">
                <a:solidFill>
                  <a:schemeClr val="tx1">
                    <a:lumMod val="95000"/>
                    <a:lumOff val="5000"/>
                  </a:schemeClr>
                </a:solidFill>
                <a:latin typeface="Times New Roman" pitchFamily="18" charset="0"/>
                <a:cs typeface="Times New Roman" pitchFamily="18" charset="0"/>
              </a:rPr>
              <a:t>The most globally influential languages</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94767" y="908720"/>
            <a:ext cx="4298738" cy="5256584"/>
          </a:xfrm>
        </p:spPr>
        <p:style>
          <a:lnRef idx="0">
            <a:schemeClr val="accent6"/>
          </a:lnRef>
          <a:fillRef idx="3">
            <a:schemeClr val="accent6"/>
          </a:fillRef>
          <a:effectRef idx="3">
            <a:schemeClr val="accent6"/>
          </a:effectRef>
          <a:fontRef idx="minor">
            <a:schemeClr val="lt1"/>
          </a:fontRef>
        </p:style>
        <p:txBody>
          <a:bodyPr>
            <a:noAutofit/>
          </a:bodyPr>
          <a:lstStyle/>
          <a:p>
            <a:pPr algn="just"/>
            <a:endParaRPr lang="ru-RU" sz="1800" dirty="0" smtClean="0">
              <a:solidFill>
                <a:schemeClr val="tx1">
                  <a:lumMod val="95000"/>
                  <a:lumOff val="5000"/>
                </a:schemeClr>
              </a:solidFill>
              <a:latin typeface="Times New Roman" pitchFamily="18" charset="0"/>
              <a:cs typeface="Times New Roman" pitchFamily="18" charset="0"/>
            </a:endParaRPr>
          </a:p>
          <a:p>
            <a:pPr algn="just"/>
            <a:r>
              <a:rPr lang="en-US" sz="1800" dirty="0" smtClean="0">
                <a:solidFill>
                  <a:schemeClr val="tx1">
                    <a:lumMod val="95000"/>
                    <a:lumOff val="5000"/>
                  </a:schemeClr>
                </a:solidFill>
                <a:latin typeface="Times New Roman" pitchFamily="18" charset="0"/>
                <a:cs typeface="Times New Roman" pitchFamily="18" charset="0"/>
              </a:rPr>
              <a:t>It’s no surprise that </a:t>
            </a:r>
            <a:r>
              <a:rPr lang="en-US" sz="1800" b="1" dirty="0" smtClean="0">
                <a:solidFill>
                  <a:schemeClr val="tx1"/>
                </a:solidFill>
                <a:latin typeface="Times New Roman" pitchFamily="18" charset="0"/>
                <a:cs typeface="Times New Roman" pitchFamily="18" charset="0"/>
              </a:rPr>
              <a:t>English</a:t>
            </a:r>
            <a:r>
              <a:rPr lang="en-US" sz="1800" dirty="0" smtClean="0">
                <a:solidFill>
                  <a:schemeClr val="tx1">
                    <a:lumMod val="95000"/>
                    <a:lumOff val="5000"/>
                  </a:schemeClr>
                </a:solidFill>
                <a:latin typeface="Times New Roman" pitchFamily="18" charset="0"/>
                <a:cs typeface="Times New Roman" pitchFamily="18" charset="0"/>
              </a:rPr>
              <a:t> tops the list in terms of being the most widely spoken language in the world, and English is followed by </a:t>
            </a:r>
            <a:r>
              <a:rPr lang="en-US" sz="1800" b="1" dirty="0" smtClean="0">
                <a:solidFill>
                  <a:schemeClr val="tx1"/>
                </a:solidFill>
                <a:latin typeface="Times New Roman" pitchFamily="18" charset="0"/>
                <a:cs typeface="Times New Roman" pitchFamily="18" charset="0"/>
              </a:rPr>
              <a:t>French</a:t>
            </a:r>
            <a:r>
              <a:rPr lang="en-US" sz="1800" dirty="0" smtClean="0">
                <a:solidFill>
                  <a:schemeClr val="tx1">
                    <a:lumMod val="95000"/>
                    <a:lumOff val="5000"/>
                  </a:schemeClr>
                </a:solidFill>
                <a:latin typeface="Times New Roman" pitchFamily="18" charset="0"/>
                <a:cs typeface="Times New Roman" pitchFamily="18" charset="0"/>
              </a:rPr>
              <a:t>, which enjoys an official language status in 25 countries. </a:t>
            </a:r>
          </a:p>
          <a:p>
            <a:pPr algn="just"/>
            <a:r>
              <a:rPr lang="en-US" sz="1800" dirty="0" smtClean="0">
                <a:solidFill>
                  <a:schemeClr val="tx1">
                    <a:lumMod val="95000"/>
                    <a:lumOff val="5000"/>
                  </a:schemeClr>
                </a:solidFill>
                <a:latin typeface="Times New Roman" pitchFamily="18" charset="0"/>
                <a:cs typeface="Times New Roman" pitchFamily="18" charset="0"/>
              </a:rPr>
              <a:t>In the third place is </a:t>
            </a:r>
            <a:r>
              <a:rPr lang="en-US" sz="1800" b="1" dirty="0" smtClean="0">
                <a:solidFill>
                  <a:schemeClr val="tx1"/>
                </a:solidFill>
                <a:latin typeface="Times New Roman" pitchFamily="18" charset="0"/>
                <a:cs typeface="Times New Roman" pitchFamily="18" charset="0"/>
              </a:rPr>
              <a:t>Spanish</a:t>
            </a:r>
            <a:r>
              <a:rPr lang="en-US" sz="1800" dirty="0" smtClean="0">
                <a:solidFill>
                  <a:schemeClr val="tx1">
                    <a:lumMod val="95000"/>
                    <a:lumOff val="5000"/>
                  </a:schemeClr>
                </a:solidFill>
                <a:latin typeface="Times New Roman" pitchFamily="18" charset="0"/>
                <a:cs typeface="Times New Roman" pitchFamily="18" charset="0"/>
              </a:rPr>
              <a:t>, with </a:t>
            </a:r>
            <a:r>
              <a:rPr lang="en-US" sz="1800" b="1" dirty="0" smtClean="0">
                <a:solidFill>
                  <a:schemeClr val="tx1"/>
                </a:solidFill>
                <a:latin typeface="Times New Roman" pitchFamily="18" charset="0"/>
                <a:cs typeface="Times New Roman" pitchFamily="18" charset="0"/>
              </a:rPr>
              <a:t>Arabic</a:t>
            </a:r>
            <a:r>
              <a:rPr lang="en-US" sz="1800" dirty="0" smtClean="0">
                <a:solidFill>
                  <a:schemeClr val="tx1">
                    <a:lumMod val="95000"/>
                    <a:lumOff val="5000"/>
                  </a:schemeClr>
                </a:solidFill>
                <a:latin typeface="Times New Roman" pitchFamily="18" charset="0"/>
                <a:cs typeface="Times New Roman" pitchFamily="18" charset="0"/>
              </a:rPr>
              <a:t> coming hot on its heels. </a:t>
            </a:r>
          </a:p>
          <a:p>
            <a:pPr algn="just"/>
            <a:r>
              <a:rPr lang="en-US" sz="1800" dirty="0" smtClean="0">
                <a:solidFill>
                  <a:schemeClr val="tx1">
                    <a:lumMod val="95000"/>
                    <a:lumOff val="5000"/>
                  </a:schemeClr>
                </a:solidFill>
                <a:latin typeface="Times New Roman" pitchFamily="18" charset="0"/>
                <a:cs typeface="Times New Roman" pitchFamily="18" charset="0"/>
              </a:rPr>
              <a:t>Surprisingly, </a:t>
            </a:r>
            <a:r>
              <a:rPr lang="en-US" sz="1800" b="1" dirty="0" smtClean="0">
                <a:solidFill>
                  <a:schemeClr val="tx1"/>
                </a:solidFill>
                <a:latin typeface="Times New Roman" pitchFamily="18" charset="0"/>
                <a:cs typeface="Times New Roman" pitchFamily="18" charset="0"/>
              </a:rPr>
              <a:t>Mandarin</a:t>
            </a:r>
            <a:r>
              <a:rPr lang="en-US" sz="1800" dirty="0" smtClean="0">
                <a:solidFill>
                  <a:schemeClr val="tx1">
                    <a:lumMod val="95000"/>
                    <a:lumOff val="5000"/>
                  </a:schemeClr>
                </a:solidFill>
                <a:latin typeface="Times New Roman" pitchFamily="18" charset="0"/>
                <a:cs typeface="Times New Roman" pitchFamily="18" charset="0"/>
              </a:rPr>
              <a:t> only ranks the fifth in the globally influential language list. The reason for this is that the language is not often used outside of Asia. </a:t>
            </a:r>
          </a:p>
          <a:p>
            <a:pPr algn="just"/>
            <a:r>
              <a:rPr lang="en-US" sz="1800" dirty="0" smtClean="0">
                <a:solidFill>
                  <a:schemeClr val="tx1">
                    <a:lumMod val="95000"/>
                    <a:lumOff val="5000"/>
                  </a:schemeClr>
                </a:solidFill>
                <a:latin typeface="Times New Roman" pitchFamily="18" charset="0"/>
                <a:cs typeface="Times New Roman" pitchFamily="18" charset="0"/>
              </a:rPr>
              <a:t>Russian, Portuguese, German, Japanese and Hindi/Urdu occupy the sixth to tenth places, in that order.</a:t>
            </a:r>
            <a:endParaRPr lang="ru-RU" sz="1800" dirty="0">
              <a:solidFill>
                <a:schemeClr val="tx1">
                  <a:lumMod val="95000"/>
                  <a:lumOff val="5000"/>
                </a:schemeClr>
              </a:solidFill>
              <a:latin typeface="Times New Roman" pitchFamily="18" charset="0"/>
              <a:cs typeface="Times New Roman" pitchFamily="18" charset="0"/>
            </a:endParaRPr>
          </a:p>
        </p:txBody>
      </p:sp>
      <p:pic>
        <p:nvPicPr>
          <p:cNvPr id="4" name="Рисунок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83568" y="2864722"/>
            <a:ext cx="2845550" cy="3837909"/>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
        <p:nvSpPr>
          <p:cNvPr id="9" name="Прямоугольник 8"/>
          <p:cNvSpPr/>
          <p:nvPr/>
        </p:nvSpPr>
        <p:spPr>
          <a:xfrm>
            <a:off x="7572396" y="6357958"/>
            <a:ext cx="1214446" cy="369332"/>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en-US" b="1" dirty="0" smtClean="0">
                <a:solidFill>
                  <a:schemeClr val="tx1"/>
                </a:solidFill>
                <a:hlinkClick r:id="rId6" action="ppaction://hlinksldjump"/>
              </a:rPr>
              <a:t>Conte</a:t>
            </a:r>
            <a:r>
              <a:rPr lang="en-US" b="1" u="sng" dirty="0" smtClean="0">
                <a:solidFill>
                  <a:schemeClr val="tx1"/>
                </a:solidFill>
                <a:hlinkClick r:id="rId6" action="ppaction://hlinksldjump"/>
              </a:rPr>
              <a:t>n</a:t>
            </a:r>
            <a:r>
              <a:rPr lang="en-US" b="1" u="sng" dirty="0" smtClean="0">
                <a:solidFill>
                  <a:schemeClr val="accent2">
                    <a:lumMod val="75000"/>
                  </a:schemeClr>
                </a:solidFill>
                <a:hlinkClick r:id="rId6" action="ppaction://hlinksldjump"/>
              </a:rPr>
              <a:t>t</a:t>
            </a:r>
            <a:r>
              <a:rPr lang="en-US" b="1" u="sng" dirty="0" smtClean="0">
                <a:solidFill>
                  <a:schemeClr val="tx1"/>
                </a:solidFill>
              </a:rPr>
              <a:t>s</a:t>
            </a:r>
            <a:endParaRPr lang="ru-RU" b="1" u="sng" dirty="0">
              <a:solidFill>
                <a:schemeClr val="tx1"/>
              </a:solidFill>
            </a:endParaRPr>
          </a:p>
        </p:txBody>
      </p:sp>
    </p:spTree>
  </p:cSld>
  <p:clrMapOvr>
    <a:masterClrMapping/>
  </p:clrMapOvr>
  <p:transition spd="slow" advTm="3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746616"/>
            <a:ext cx="9144000" cy="6111384"/>
          </a:xfrm>
          <a:prstGeom prst="rect">
            <a:avLst/>
          </a:prstGeom>
        </p:spPr>
      </p:pic>
      <p:sp>
        <p:nvSpPr>
          <p:cNvPr id="2" name="Заголовок 1"/>
          <p:cNvSpPr>
            <a:spLocks noGrp="1"/>
          </p:cNvSpPr>
          <p:nvPr>
            <p:ph type="title"/>
          </p:nvPr>
        </p:nvSpPr>
        <p:spPr>
          <a:xfrm>
            <a:off x="107504" y="921508"/>
            <a:ext cx="8928992" cy="622992"/>
          </a:xfrm>
        </p:spPr>
        <p:style>
          <a:lnRef idx="0">
            <a:schemeClr val="accent6"/>
          </a:lnRef>
          <a:fillRef idx="3">
            <a:schemeClr val="accent6"/>
          </a:fillRef>
          <a:effectRef idx="3">
            <a:schemeClr val="accent6"/>
          </a:effectRef>
          <a:fontRef idx="minor">
            <a:schemeClr val="lt1"/>
          </a:fontRef>
        </p:style>
        <p:txBody>
          <a:bodyPr>
            <a:normAutofit fontScale="90000"/>
          </a:bodyPr>
          <a:lstStyle/>
          <a:p>
            <a:r>
              <a:rPr lang="en-US" b="1" dirty="0" smtClean="0">
                <a:solidFill>
                  <a:schemeClr val="tx1">
                    <a:lumMod val="95000"/>
                    <a:lumOff val="5000"/>
                  </a:schemeClr>
                </a:solidFill>
                <a:latin typeface="Times New Roman" pitchFamily="18" charset="0"/>
                <a:cs typeface="Times New Roman" pitchFamily="18" charset="0"/>
              </a:rPr>
              <a:t>The family of languages</a:t>
            </a:r>
            <a:endParaRPr lang="ru-RU" b="1" dirty="0">
              <a:solidFill>
                <a:schemeClr val="tx1">
                  <a:lumMod val="95000"/>
                  <a:lumOff val="5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107504" y="1643049"/>
            <a:ext cx="3997678" cy="5020131"/>
          </a:xfrm>
        </p:spPr>
        <p:style>
          <a:lnRef idx="0">
            <a:schemeClr val="accent6"/>
          </a:lnRef>
          <a:fillRef idx="3">
            <a:schemeClr val="accent6"/>
          </a:fillRef>
          <a:effectRef idx="3">
            <a:schemeClr val="accent6"/>
          </a:effectRef>
          <a:fontRef idx="minor">
            <a:schemeClr val="lt1"/>
          </a:fontRef>
        </p:style>
        <p:txBody>
          <a:bodyPr>
            <a:noAutofit/>
          </a:bodyPr>
          <a:lstStyle/>
          <a:p>
            <a:pPr algn="just"/>
            <a:r>
              <a:rPr lang="en-US" sz="1800" dirty="0" smtClean="0">
                <a:solidFill>
                  <a:schemeClr val="tx1">
                    <a:lumMod val="95000"/>
                    <a:lumOff val="5000"/>
                  </a:schemeClr>
                </a:solidFill>
                <a:latin typeface="Times New Roman" pitchFamily="18" charset="0"/>
                <a:cs typeface="Times New Roman" pitchFamily="18" charset="0"/>
              </a:rPr>
              <a:t>A group of languages composes of a language family, which shows the genetic relation of each language to the entire group. </a:t>
            </a:r>
          </a:p>
          <a:p>
            <a:pPr algn="just"/>
            <a:endParaRPr lang="en-US" sz="1800" dirty="0" smtClean="0">
              <a:solidFill>
                <a:schemeClr val="tx1">
                  <a:lumMod val="95000"/>
                  <a:lumOff val="5000"/>
                </a:schemeClr>
              </a:solidFill>
              <a:latin typeface="Times New Roman" pitchFamily="18" charset="0"/>
              <a:cs typeface="Times New Roman" pitchFamily="18" charset="0"/>
            </a:endParaRPr>
          </a:p>
          <a:p>
            <a:pPr algn="just"/>
            <a:r>
              <a:rPr lang="en-US" sz="1800" dirty="0" smtClean="0">
                <a:solidFill>
                  <a:schemeClr val="tx1">
                    <a:lumMod val="95000"/>
                    <a:lumOff val="5000"/>
                  </a:schemeClr>
                </a:solidFill>
                <a:latin typeface="Times New Roman" pitchFamily="18" charset="0"/>
                <a:cs typeface="Times New Roman" pitchFamily="18" charset="0"/>
              </a:rPr>
              <a:t>The best known among these language families is the </a:t>
            </a:r>
            <a:r>
              <a:rPr lang="en-US" sz="1800" b="1" dirty="0" smtClean="0">
                <a:solidFill>
                  <a:schemeClr val="tx1"/>
                </a:solidFill>
                <a:latin typeface="Times New Roman" pitchFamily="18" charset="0"/>
                <a:cs typeface="Times New Roman" pitchFamily="18" charset="0"/>
              </a:rPr>
              <a:t>Indo-European family, which has about 200 related languages</a:t>
            </a:r>
            <a:r>
              <a:rPr lang="en-US" sz="1800" dirty="0" smtClean="0">
                <a:solidFill>
                  <a:schemeClr val="tx1">
                    <a:lumMod val="95000"/>
                    <a:lumOff val="5000"/>
                  </a:schemeClr>
                </a:solidFill>
                <a:latin typeface="Times New Roman" pitchFamily="18" charset="0"/>
                <a:cs typeface="Times New Roman" pitchFamily="18" charset="0"/>
              </a:rPr>
              <a:t>. The English language belongs to this group. </a:t>
            </a:r>
          </a:p>
          <a:p>
            <a:pPr marL="0" indent="0" algn="just">
              <a:buNone/>
            </a:pPr>
            <a:endParaRPr lang="en-US" sz="1800" dirty="0" smtClean="0">
              <a:solidFill>
                <a:srgbClr val="FF0000"/>
              </a:solidFill>
              <a:latin typeface="Times New Roman" pitchFamily="18" charset="0"/>
              <a:cs typeface="Times New Roman" pitchFamily="18" charset="0"/>
            </a:endParaRPr>
          </a:p>
          <a:p>
            <a:pPr algn="just"/>
            <a:r>
              <a:rPr lang="en-US" sz="1800" dirty="0" smtClean="0">
                <a:solidFill>
                  <a:schemeClr val="tx1">
                    <a:lumMod val="95000"/>
                    <a:lumOff val="5000"/>
                  </a:schemeClr>
                </a:solidFill>
                <a:latin typeface="Times New Roman" pitchFamily="18" charset="0"/>
                <a:cs typeface="Times New Roman" pitchFamily="18" charset="0"/>
              </a:rPr>
              <a:t>There are </a:t>
            </a:r>
            <a:r>
              <a:rPr lang="en-US" sz="1800" b="1" dirty="0" smtClean="0">
                <a:solidFill>
                  <a:schemeClr val="tx1"/>
                </a:solidFill>
                <a:latin typeface="Times New Roman" pitchFamily="18" charset="0"/>
                <a:cs typeface="Times New Roman" pitchFamily="18" charset="0"/>
              </a:rPr>
              <a:t>more than 140 language families in the world</a:t>
            </a:r>
            <a:r>
              <a:rPr lang="en-US" sz="1800" dirty="0" smtClean="0">
                <a:solidFill>
                  <a:schemeClr val="tx1">
                    <a:lumMod val="95000"/>
                    <a:lumOff val="5000"/>
                  </a:schemeClr>
                </a:solidFill>
                <a:latin typeface="Times New Roman" pitchFamily="18" charset="0"/>
                <a:cs typeface="Times New Roman" pitchFamily="18" charset="0"/>
              </a:rPr>
              <a:t>, about 75 isolated languages, and more than 47 languages that are still unidentified.</a:t>
            </a:r>
            <a:r>
              <a:rPr lang="en-US" sz="1600" dirty="0" smtClean="0">
                <a:latin typeface="Times New Roman" pitchFamily="18" charset="0"/>
                <a:cs typeface="Times New Roman" pitchFamily="18" charset="0"/>
              </a:rPr>
              <a:t/>
            </a:r>
            <a:br>
              <a:rPr lang="en-US" sz="1600" dirty="0" smtClean="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sp>
        <p:nvSpPr>
          <p:cNvPr id="7" name="Прямоугольник 6"/>
          <p:cNvSpPr/>
          <p:nvPr/>
        </p:nvSpPr>
        <p:spPr>
          <a:xfrm>
            <a:off x="7929586" y="6286520"/>
            <a:ext cx="945452" cy="369332"/>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r>
              <a:rPr lang="en-US" b="1" dirty="0" smtClean="0">
                <a:hlinkClick r:id="rId3" action="ppaction://hlinksldjump"/>
              </a:rPr>
              <a:t>Content</a:t>
            </a:r>
            <a:endParaRPr lang="ru-RU" b="1" dirty="0"/>
          </a:p>
        </p:txBody>
      </p:sp>
      <p:pic>
        <p:nvPicPr>
          <p:cNvPr id="4" name="Рисунок 3"/>
          <p:cNvPicPr>
            <a:picLocks noChangeAspect="1"/>
          </p:cNvPicPr>
          <p:nvPr/>
        </p:nvPicPr>
        <p:blipFill rotWithShape="1">
          <a:blip r:embed="rId4" cstate="print">
            <a:extLst>
              <a:ext uri="{28A0092B-C50C-407E-A947-70E740481C1C}">
                <a14:useLocalDpi xmlns:a14="http://schemas.microsoft.com/office/drawing/2010/main" xmlns="" val="0"/>
              </a:ext>
            </a:extLst>
          </a:blip>
          <a:srcRect r="3781"/>
          <a:stretch/>
        </p:blipFill>
        <p:spPr>
          <a:xfrm>
            <a:off x="4276634" y="2177765"/>
            <a:ext cx="4609366" cy="3589363"/>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9144000" cy="822960"/>
          </a:xfrm>
          <a:prstGeom prst="rect">
            <a:avLst/>
          </a:prstGeom>
        </p:spPr>
      </p:pic>
    </p:spTree>
  </p:cSld>
  <p:clrMapOvr>
    <a:masterClrMapping/>
  </p:clrMapOvr>
  <p:transition spd="slow" advTm="3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Тема Office">
  <a:themeElements>
    <a:clrScheme name="Другая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904</TotalTime>
  <Words>1119</Words>
  <Application>Microsoft Office PowerPoint</Application>
  <PresentationFormat>Экран (4:3)</PresentationFormat>
  <Paragraphs>126</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Слайд 2</vt:lpstr>
      <vt:lpstr>Contents</vt:lpstr>
      <vt:lpstr>Слайд 4</vt:lpstr>
      <vt:lpstr>Слайд 5</vt:lpstr>
      <vt:lpstr>Слайд 6</vt:lpstr>
      <vt:lpstr>Слайд 7</vt:lpstr>
      <vt:lpstr>The most globally influential languages</vt:lpstr>
      <vt:lpstr>The family of languages</vt:lpstr>
      <vt:lpstr>Fast disappearing languages</vt:lpstr>
      <vt:lpstr>Interesting facts about languages</vt:lpstr>
      <vt:lpstr>Unusual languages</vt:lpstr>
      <vt:lpstr>Sign language</vt:lpstr>
      <vt:lpstr>What Is Braille?</vt:lpstr>
      <vt:lpstr>Tactile signing</vt:lpstr>
      <vt:lpstr>The conclusion</vt:lpstr>
      <vt:lpstr>References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Serik</dc:creator>
  <cp:lastModifiedBy>user</cp:lastModifiedBy>
  <cp:revision>113</cp:revision>
  <dcterms:created xsi:type="dcterms:W3CDTF">2016-01-31T21:15:23Z</dcterms:created>
  <dcterms:modified xsi:type="dcterms:W3CDTF">2016-03-02T10:45:28Z</dcterms:modified>
</cp:coreProperties>
</file>